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TT Chocolates" panose="020B0604020202020204" charset="0"/>
      <p:regular r:id="rId21"/>
    </p:embeddedFont>
    <p:embeddedFont>
      <p:font typeface="TT Chocolates Bold" panose="020B0604020202020204" charset="0"/>
      <p:regular r:id="rId22"/>
    </p:embeddedFont>
    <p:embeddedFont>
      <p:font typeface="TT Chocolates Ultra-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4" name="Freeform 4"/>
          <p:cNvSpPr/>
          <p:nvPr/>
        </p:nvSpPr>
        <p:spPr>
          <a:xfrm>
            <a:off x="0" y="-116594"/>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3234240" y="1100617"/>
            <a:ext cx="6056638" cy="329438"/>
          </a:xfrm>
          <a:prstGeom prst="rect">
            <a:avLst/>
          </a:prstGeom>
        </p:spPr>
        <p:txBody>
          <a:bodyPr lIns="0" tIns="0" rIns="0" bIns="0" rtlCol="0" anchor="t">
            <a:spAutoFit/>
          </a:bodyPr>
          <a:lstStyle/>
          <a:p>
            <a:pPr marL="0" lvl="0" indent="0">
              <a:lnSpc>
                <a:spcPts val="2595"/>
              </a:lnSpc>
            </a:pPr>
            <a:r>
              <a:rPr lang="en-US" sz="2199">
                <a:solidFill>
                  <a:srgbClr val="231076"/>
                </a:solidFill>
                <a:latin typeface="TT Chocolates Bold"/>
              </a:rPr>
              <a:t>UNIVERSITY OF BASRAH / COLLEGE OF SCIENCE  </a:t>
            </a:r>
          </a:p>
        </p:txBody>
      </p:sp>
      <p:sp>
        <p:nvSpPr>
          <p:cNvPr id="7" name="TextBox 7"/>
          <p:cNvSpPr txBox="1"/>
          <p:nvPr/>
        </p:nvSpPr>
        <p:spPr>
          <a:xfrm>
            <a:off x="1118386" y="3013466"/>
            <a:ext cx="8972201" cy="327661"/>
          </a:xfrm>
          <a:prstGeom prst="rect">
            <a:avLst/>
          </a:prstGeom>
        </p:spPr>
        <p:txBody>
          <a:bodyPr lIns="0" tIns="0" rIns="0" bIns="0" rtlCol="0" anchor="t">
            <a:spAutoFit/>
          </a:bodyPr>
          <a:lstStyle/>
          <a:p>
            <a:pPr marL="0" lvl="0" indent="0">
              <a:lnSpc>
                <a:spcPts val="2400"/>
              </a:lnSpc>
            </a:pPr>
            <a:r>
              <a:rPr lang="en-US" sz="2400">
                <a:solidFill>
                  <a:srgbClr val="0E0340"/>
                </a:solidFill>
                <a:latin typeface="TT Chocolates Ultra-Bold"/>
              </a:rPr>
              <a:t>LECTURE  6</a:t>
            </a:r>
            <a:endParaRPr lang="en-US" sz="2400" dirty="0">
              <a:solidFill>
                <a:srgbClr val="0E0340"/>
              </a:solidFill>
              <a:latin typeface="TT Chocolates Ultra-Bold"/>
            </a:endParaRPr>
          </a:p>
        </p:txBody>
      </p:sp>
      <p:grpSp>
        <p:nvGrpSpPr>
          <p:cNvPr id="8" name="Group 8"/>
          <p:cNvGrpSpPr/>
          <p:nvPr/>
        </p:nvGrpSpPr>
        <p:grpSpPr>
          <a:xfrm>
            <a:off x="676263" y="7173506"/>
            <a:ext cx="7705737" cy="905344"/>
            <a:chOff x="0" y="0"/>
            <a:chExt cx="2168051" cy="254724"/>
          </a:xfrm>
        </p:grpSpPr>
        <p:sp>
          <p:nvSpPr>
            <p:cNvPr id="9" name="Freeform 9"/>
            <p:cNvSpPr/>
            <p:nvPr/>
          </p:nvSpPr>
          <p:spPr>
            <a:xfrm>
              <a:off x="0" y="0"/>
              <a:ext cx="2168051" cy="254724"/>
            </a:xfrm>
            <a:custGeom>
              <a:avLst/>
              <a:gdLst/>
              <a:ahLst/>
              <a:cxnLst/>
              <a:rect l="l" t="t" r="r" b="b"/>
              <a:pathLst>
                <a:path w="2168051" h="254724">
                  <a:moveTo>
                    <a:pt x="0" y="0"/>
                  </a:moveTo>
                  <a:lnTo>
                    <a:pt x="2168051" y="0"/>
                  </a:lnTo>
                  <a:lnTo>
                    <a:pt x="2168051" y="254724"/>
                  </a:lnTo>
                  <a:lnTo>
                    <a:pt x="0" y="254724"/>
                  </a:lnTo>
                  <a:close/>
                </a:path>
              </a:pathLst>
            </a:custGeom>
            <a:solidFill>
              <a:srgbClr val="F8F5FF"/>
            </a:solidFill>
            <a:ln w="9525" cap="sq">
              <a:solidFill>
                <a:srgbClr val="231076"/>
              </a:solidFill>
              <a:prstDash val="solid"/>
              <a:miter/>
            </a:ln>
          </p:spPr>
        </p:sp>
        <p:sp>
          <p:nvSpPr>
            <p:cNvPr id="10" name="TextBox 10"/>
            <p:cNvSpPr txBox="1"/>
            <p:nvPr/>
          </p:nvSpPr>
          <p:spPr>
            <a:xfrm>
              <a:off x="0" y="-19050"/>
              <a:ext cx="2168051" cy="273774"/>
            </a:xfrm>
            <a:prstGeom prst="rect">
              <a:avLst/>
            </a:prstGeom>
          </p:spPr>
          <p:txBody>
            <a:bodyPr lIns="34560" tIns="34560" rIns="34560" bIns="34560" rtlCol="0" anchor="ctr"/>
            <a:lstStyle/>
            <a:p>
              <a:pPr algn="ctr">
                <a:lnSpc>
                  <a:spcPts val="1161"/>
                </a:lnSpc>
              </a:pPr>
              <a:endParaRPr/>
            </a:p>
          </p:txBody>
        </p:sp>
      </p:grpSp>
      <p:sp>
        <p:nvSpPr>
          <p:cNvPr id="11" name="TextBox 11"/>
          <p:cNvSpPr txBox="1"/>
          <p:nvPr/>
        </p:nvSpPr>
        <p:spPr>
          <a:xfrm>
            <a:off x="1575712" y="4098235"/>
            <a:ext cx="15645488" cy="2577629"/>
          </a:xfrm>
          <a:prstGeom prst="rect">
            <a:avLst/>
          </a:prstGeom>
        </p:spPr>
        <p:txBody>
          <a:bodyPr wrap="square" lIns="0" tIns="0" rIns="0" bIns="0" rtlCol="0" anchor="t">
            <a:spAutoFit/>
          </a:bodyPr>
          <a:lstStyle/>
          <a:p>
            <a:pPr algn="ctr">
              <a:lnSpc>
                <a:spcPts val="6725"/>
              </a:lnSpc>
            </a:pPr>
            <a:r>
              <a:rPr lang="en-US" sz="5699" dirty="0">
                <a:solidFill>
                  <a:srgbClr val="FF3131"/>
                </a:solidFill>
                <a:latin typeface="TT Chocolates Bold"/>
              </a:rPr>
              <a:t>FACTORS AFFECTING THE GROWTH AND SURVIVAL OF MICRO-ORGANISMS IN FOODS</a:t>
            </a:r>
          </a:p>
          <a:p>
            <a:pPr algn="ctr">
              <a:lnSpc>
                <a:spcPts val="6725"/>
              </a:lnSpc>
              <a:spcBef>
                <a:spcPct val="0"/>
              </a:spcBef>
            </a:pPr>
            <a:endParaRPr lang="en-US" sz="5699" dirty="0">
              <a:solidFill>
                <a:srgbClr val="FF3131"/>
              </a:solidFill>
              <a:latin typeface="TT Chocolates Bold"/>
            </a:endParaRPr>
          </a:p>
        </p:txBody>
      </p:sp>
      <p:sp>
        <p:nvSpPr>
          <p:cNvPr id="12" name="TextBox 12"/>
          <p:cNvSpPr txBox="1"/>
          <p:nvPr/>
        </p:nvSpPr>
        <p:spPr>
          <a:xfrm>
            <a:off x="1008308" y="7449003"/>
            <a:ext cx="7380283" cy="438150"/>
          </a:xfrm>
          <a:prstGeom prst="rect">
            <a:avLst/>
          </a:prstGeom>
        </p:spPr>
        <p:txBody>
          <a:bodyPr lIns="0" tIns="0" rIns="0" bIns="0" rtlCol="0" anchor="t">
            <a:spAutoFit/>
          </a:bodyPr>
          <a:lstStyle/>
          <a:p>
            <a:pPr marL="0" lvl="0" indent="0" algn="l">
              <a:lnSpc>
                <a:spcPts val="3446"/>
              </a:lnSpc>
            </a:pPr>
            <a:r>
              <a:rPr lang="en-US" sz="2872" dirty="0">
                <a:solidFill>
                  <a:srgbClr val="0E0340"/>
                </a:solidFill>
                <a:latin typeface="TT Chocolates"/>
              </a:rPr>
              <a:t>Department of Pathological Analyses</a:t>
            </a:r>
          </a:p>
        </p:txBody>
      </p:sp>
      <p:grpSp>
        <p:nvGrpSpPr>
          <p:cNvPr id="13" name="Group 13"/>
          <p:cNvGrpSpPr/>
          <p:nvPr/>
        </p:nvGrpSpPr>
        <p:grpSpPr>
          <a:xfrm>
            <a:off x="1028700" y="8517969"/>
            <a:ext cx="6358478" cy="999286"/>
            <a:chOff x="0" y="0"/>
            <a:chExt cx="1674661" cy="263186"/>
          </a:xfrm>
        </p:grpSpPr>
        <p:sp>
          <p:nvSpPr>
            <p:cNvPr id="14" name="Freeform 14"/>
            <p:cNvSpPr/>
            <p:nvPr/>
          </p:nvSpPr>
          <p:spPr>
            <a:xfrm>
              <a:off x="0" y="0"/>
              <a:ext cx="1674661" cy="263186"/>
            </a:xfrm>
            <a:custGeom>
              <a:avLst/>
              <a:gdLst/>
              <a:ahLst/>
              <a:cxnLst/>
              <a:rect l="l" t="t" r="r" b="b"/>
              <a:pathLst>
                <a:path w="1674661" h="263186">
                  <a:moveTo>
                    <a:pt x="0" y="0"/>
                  </a:moveTo>
                  <a:lnTo>
                    <a:pt x="1674661" y="0"/>
                  </a:lnTo>
                  <a:lnTo>
                    <a:pt x="1674661" y="263186"/>
                  </a:lnTo>
                  <a:lnTo>
                    <a:pt x="0" y="263186"/>
                  </a:lnTo>
                  <a:close/>
                </a:path>
              </a:pathLst>
            </a:custGeom>
            <a:solidFill>
              <a:srgbClr val="FBFBF9"/>
            </a:solidFill>
          </p:spPr>
        </p:sp>
        <p:sp>
          <p:nvSpPr>
            <p:cNvPr id="15" name="TextBox 15"/>
            <p:cNvSpPr txBox="1"/>
            <p:nvPr/>
          </p:nvSpPr>
          <p:spPr>
            <a:xfrm>
              <a:off x="0" y="0"/>
              <a:ext cx="1674661" cy="263186"/>
            </a:xfrm>
            <a:prstGeom prst="rect">
              <a:avLst/>
            </a:prstGeom>
          </p:spPr>
          <p:txBody>
            <a:bodyPr lIns="165100" tIns="165100" rIns="165100" bIns="165100" rtlCol="0" anchor="ctr"/>
            <a:lstStyle/>
            <a:p>
              <a:pPr algn="ctr">
                <a:lnSpc>
                  <a:spcPts val="2595"/>
                </a:lnSpc>
              </a:pPr>
              <a:r>
                <a:rPr lang="en-US" sz="2199">
                  <a:solidFill>
                    <a:srgbClr val="000000"/>
                  </a:solidFill>
                  <a:latin typeface="TT Chocolates Bold"/>
                </a:rPr>
                <a:t>Presented by Prof.Dr. Saad S. Mahdi Al-amara</a:t>
              </a:r>
              <a:r>
                <a:rPr lang="en-US" sz="2199">
                  <a:solidFill>
                    <a:srgbClr val="FFFFFF"/>
                  </a:solidFill>
                  <a:latin typeface="TT Chocolates Bold"/>
                </a:rPr>
                <a:t>di Al-Amara</a:t>
              </a:r>
            </a:p>
          </p:txBody>
        </p:sp>
      </p:grpSp>
      <p:sp>
        <p:nvSpPr>
          <p:cNvPr id="16" name="Freeform 4"/>
          <p:cNvSpPr/>
          <p:nvPr/>
        </p:nvSpPr>
        <p:spPr>
          <a:xfrm>
            <a:off x="16764000" y="7149528"/>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867885" y="803358"/>
            <a:ext cx="4092625"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Biological structure </a:t>
            </a:r>
          </a:p>
        </p:txBody>
      </p:sp>
      <p:sp>
        <p:nvSpPr>
          <p:cNvPr id="5" name="TextBox 5"/>
          <p:cNvSpPr txBox="1"/>
          <p:nvPr/>
        </p:nvSpPr>
        <p:spPr>
          <a:xfrm>
            <a:off x="1311681" y="1975579"/>
            <a:ext cx="16460490" cy="3818128"/>
          </a:xfrm>
          <a:prstGeom prst="rect">
            <a:avLst/>
          </a:prstGeom>
        </p:spPr>
        <p:txBody>
          <a:bodyPr lIns="0" tIns="0" rIns="0" bIns="0" rtlCol="0" anchor="t">
            <a:spAutoFit/>
          </a:bodyPr>
          <a:lstStyle/>
          <a:p>
            <a:pPr marL="690874" lvl="1" indent="-345437" algn="just">
              <a:lnSpc>
                <a:spcPts val="3775"/>
              </a:lnSpc>
              <a:buFont typeface="Arial"/>
              <a:buChar char="•"/>
            </a:pPr>
            <a:r>
              <a:rPr lang="en-US" sz="3199" dirty="0">
                <a:solidFill>
                  <a:srgbClr val="000000"/>
                </a:solidFill>
                <a:latin typeface="TT Chocolates Bold"/>
              </a:rPr>
              <a:t>Some foods have natural coverings that protect them from spoilage organisms. These include the outer covering of fruits, the shell of nuts, the hide of animals, and the shells of eggs.</a:t>
            </a:r>
          </a:p>
          <a:p>
            <a:pPr algn="just">
              <a:lnSpc>
                <a:spcPts val="3775"/>
              </a:lnSpc>
            </a:pPr>
            <a:endParaRPr lang="en-US" sz="3199" dirty="0">
              <a:solidFill>
                <a:srgbClr val="000000"/>
              </a:solidFill>
              <a:latin typeface="TT Chocolates Bold"/>
            </a:endParaRPr>
          </a:p>
          <a:p>
            <a:pPr marL="690874" lvl="1" indent="-345437" algn="just">
              <a:lnSpc>
                <a:spcPts val="3775"/>
              </a:lnSpc>
              <a:buFont typeface="Arial"/>
              <a:buChar char="•"/>
            </a:pPr>
            <a:r>
              <a:rPr lang="en-US" sz="3199" dirty="0">
                <a:solidFill>
                  <a:srgbClr val="000000"/>
                </a:solidFill>
                <a:latin typeface="TT Chocolates Bold"/>
              </a:rPr>
              <a:t> Nuts like pecans and walnuts have a shell that prevents spoilage, while eggs have an intact outer shell and membrane. Damaged coverings cause spoilage faster than undamaged ones. Fish and meats have a skin covering that prevents contamination due to faster drying out.</a:t>
            </a:r>
          </a:p>
        </p:txBody>
      </p:sp>
      <p:sp>
        <p:nvSpPr>
          <p:cNvPr id="6" name="Freeform 5"/>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
        <p:nvSpPr>
          <p:cNvPr id="7" name="Freeform 6"/>
          <p:cNvSpPr/>
          <p:nvPr/>
        </p:nvSpPr>
        <p:spPr>
          <a:xfrm>
            <a:off x="16864814" y="720090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994227" y="803358"/>
            <a:ext cx="4109591"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Extrinsic Parameter </a:t>
            </a:r>
          </a:p>
        </p:txBody>
      </p:sp>
      <p:sp>
        <p:nvSpPr>
          <p:cNvPr id="5" name="TextBox 5"/>
          <p:cNvSpPr txBox="1"/>
          <p:nvPr/>
        </p:nvSpPr>
        <p:spPr>
          <a:xfrm>
            <a:off x="1117128" y="2378483"/>
            <a:ext cx="16964540" cy="6629273"/>
          </a:xfrm>
          <a:prstGeom prst="rect">
            <a:avLst/>
          </a:prstGeom>
        </p:spPr>
        <p:txBody>
          <a:bodyPr lIns="0" tIns="0" rIns="0" bIns="0" rtlCol="0" anchor="t">
            <a:spAutoFit/>
          </a:bodyPr>
          <a:lstStyle/>
          <a:p>
            <a:pPr marL="798821" lvl="1" indent="-399411">
              <a:lnSpc>
                <a:spcPts val="4365"/>
              </a:lnSpc>
              <a:buFont typeface="Arial"/>
              <a:buChar char="•"/>
            </a:pPr>
            <a:r>
              <a:rPr lang="en-US" sz="3699" dirty="0">
                <a:solidFill>
                  <a:srgbClr val="000000"/>
                </a:solidFill>
                <a:latin typeface="TT Chocolates Bold"/>
              </a:rPr>
              <a:t>The extrinsic parameters of foods are not substrate dependent. They are those properties of the storage environment that affect both the foods and their microorganisms. Those of greatest importance to the welfare of foodborne organisms are as follows:</a:t>
            </a:r>
          </a:p>
          <a:p>
            <a:pPr>
              <a:lnSpc>
                <a:spcPts val="4365"/>
              </a:lnSpc>
            </a:pPr>
            <a:endParaRPr lang="en-US" sz="3699" dirty="0">
              <a:solidFill>
                <a:srgbClr val="000000"/>
              </a:solidFill>
              <a:latin typeface="TT Chocolates Bold"/>
            </a:endParaRPr>
          </a:p>
          <a:p>
            <a:pPr>
              <a:lnSpc>
                <a:spcPts val="4365"/>
              </a:lnSpc>
              <a:spcBef>
                <a:spcPct val="0"/>
              </a:spcBef>
            </a:pPr>
            <a:r>
              <a:rPr lang="en-US" sz="3699" dirty="0">
                <a:solidFill>
                  <a:srgbClr val="000000"/>
                </a:solidFill>
                <a:latin typeface="TT Chocolates Bold"/>
              </a:rPr>
              <a:t>1. temperature of storage</a:t>
            </a:r>
          </a:p>
          <a:p>
            <a:pPr>
              <a:lnSpc>
                <a:spcPts val="4365"/>
              </a:lnSpc>
              <a:spcBef>
                <a:spcPct val="0"/>
              </a:spcBef>
            </a:pPr>
            <a:endParaRPr lang="en-US" sz="3699" dirty="0">
              <a:solidFill>
                <a:srgbClr val="000000"/>
              </a:solidFill>
              <a:latin typeface="TT Chocolates Bold"/>
            </a:endParaRPr>
          </a:p>
          <a:p>
            <a:pPr>
              <a:lnSpc>
                <a:spcPts val="4365"/>
              </a:lnSpc>
              <a:spcBef>
                <a:spcPct val="0"/>
              </a:spcBef>
            </a:pPr>
            <a:r>
              <a:rPr lang="en-US" sz="3699" dirty="0">
                <a:solidFill>
                  <a:srgbClr val="000000"/>
                </a:solidFill>
                <a:latin typeface="TT Chocolates Bold"/>
              </a:rPr>
              <a:t>2. relative humidity of environment</a:t>
            </a:r>
          </a:p>
          <a:p>
            <a:pPr>
              <a:lnSpc>
                <a:spcPts val="4365"/>
              </a:lnSpc>
              <a:spcBef>
                <a:spcPct val="0"/>
              </a:spcBef>
            </a:pPr>
            <a:endParaRPr lang="en-US" sz="3699" dirty="0">
              <a:solidFill>
                <a:srgbClr val="000000"/>
              </a:solidFill>
              <a:latin typeface="TT Chocolates Bold"/>
            </a:endParaRPr>
          </a:p>
          <a:p>
            <a:pPr>
              <a:lnSpc>
                <a:spcPts val="4365"/>
              </a:lnSpc>
              <a:spcBef>
                <a:spcPct val="0"/>
              </a:spcBef>
            </a:pPr>
            <a:r>
              <a:rPr lang="en-US" sz="3699" dirty="0">
                <a:solidFill>
                  <a:srgbClr val="000000"/>
                </a:solidFill>
                <a:latin typeface="TT Chocolates Bold"/>
              </a:rPr>
              <a:t>3. presence and concentration of gases</a:t>
            </a:r>
          </a:p>
          <a:p>
            <a:pPr>
              <a:lnSpc>
                <a:spcPts val="4365"/>
              </a:lnSpc>
              <a:spcBef>
                <a:spcPct val="0"/>
              </a:spcBef>
            </a:pPr>
            <a:endParaRPr lang="en-US" sz="3699" dirty="0">
              <a:solidFill>
                <a:srgbClr val="000000"/>
              </a:solidFill>
              <a:latin typeface="TT Chocolates Bold"/>
            </a:endParaRPr>
          </a:p>
          <a:p>
            <a:pPr>
              <a:lnSpc>
                <a:spcPts val="4365"/>
              </a:lnSpc>
              <a:spcBef>
                <a:spcPct val="0"/>
              </a:spcBef>
            </a:pPr>
            <a:r>
              <a:rPr lang="en-US" sz="3699" dirty="0">
                <a:solidFill>
                  <a:srgbClr val="000000"/>
                </a:solidFill>
                <a:latin typeface="TT Chocolates Bold"/>
              </a:rPr>
              <a:t>4. presence and activities of other microorganisms</a:t>
            </a:r>
          </a:p>
        </p:txBody>
      </p:sp>
      <p:sp>
        <p:nvSpPr>
          <p:cNvPr id="6" name="Freeform 5"/>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
        <p:nvSpPr>
          <p:cNvPr id="7" name="Freeform 6"/>
          <p:cNvSpPr/>
          <p:nvPr/>
        </p:nvSpPr>
        <p:spPr>
          <a:xfrm>
            <a:off x="16992600" y="7094773"/>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28567" y="548294"/>
            <a:ext cx="4992439"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Temperature of storage </a:t>
            </a:r>
          </a:p>
        </p:txBody>
      </p:sp>
      <p:sp>
        <p:nvSpPr>
          <p:cNvPr id="5" name="TextBox 5"/>
          <p:cNvSpPr txBox="1"/>
          <p:nvPr/>
        </p:nvSpPr>
        <p:spPr>
          <a:xfrm>
            <a:off x="1812772" y="1547876"/>
            <a:ext cx="16077302" cy="7797006"/>
          </a:xfrm>
          <a:prstGeom prst="rect">
            <a:avLst/>
          </a:prstGeom>
        </p:spPr>
        <p:txBody>
          <a:bodyPr lIns="0" tIns="0" rIns="0" bIns="0" rtlCol="0" anchor="t">
            <a:spAutoFit/>
          </a:bodyPr>
          <a:lstStyle/>
          <a:p>
            <a:pPr marL="690874" lvl="1" indent="-345437">
              <a:lnSpc>
                <a:spcPts val="3775"/>
              </a:lnSpc>
              <a:buFont typeface="Arial"/>
              <a:buChar char="•"/>
            </a:pPr>
            <a:r>
              <a:rPr lang="en-US" sz="3199" dirty="0">
                <a:solidFill>
                  <a:srgbClr val="000000"/>
                </a:solidFill>
                <a:latin typeface="TT Chocolates Bold"/>
              </a:rPr>
              <a:t>Microorganisms grow over a wide range of temperatures, making it crucial to consider their temperature growth ranges when selecting the appropriate storage temperature for different food types. </a:t>
            </a:r>
          </a:p>
          <a:p>
            <a:pPr marL="690874" lvl="1" indent="-345437">
              <a:lnSpc>
                <a:spcPts val="3775"/>
              </a:lnSpc>
              <a:buFont typeface="Arial"/>
              <a:buChar char="•"/>
            </a:pPr>
            <a:endParaRPr lang="en-US" sz="3199" dirty="0">
              <a:solidFill>
                <a:srgbClr val="000000"/>
              </a:solidFill>
              <a:latin typeface="TT Chocolates Bold"/>
            </a:endParaRPr>
          </a:p>
          <a:p>
            <a:pPr marL="690874" lvl="1" indent="-345437">
              <a:lnSpc>
                <a:spcPts val="3775"/>
              </a:lnSpc>
              <a:buFont typeface="Arial"/>
              <a:buChar char="•"/>
            </a:pPr>
            <a:r>
              <a:rPr lang="en-US" sz="3199" dirty="0">
                <a:solidFill>
                  <a:srgbClr val="000000"/>
                </a:solidFill>
                <a:latin typeface="TT Chocolates Bold"/>
              </a:rPr>
              <a:t>Microorganisms are classified into three groups based on their growth requirements: </a:t>
            </a:r>
            <a:r>
              <a:rPr lang="en-US" sz="3199" dirty="0" err="1">
                <a:solidFill>
                  <a:srgbClr val="000000"/>
                </a:solidFill>
                <a:latin typeface="TT Chocolates Bold"/>
              </a:rPr>
              <a:t>psychrotrophs</a:t>
            </a:r>
            <a:r>
              <a:rPr lang="en-US" sz="3199" dirty="0">
                <a:solidFill>
                  <a:srgbClr val="000000"/>
                </a:solidFill>
                <a:latin typeface="TT Chocolates Bold"/>
              </a:rPr>
              <a:t>, </a:t>
            </a:r>
            <a:r>
              <a:rPr lang="en-US" sz="3199" dirty="0" err="1">
                <a:solidFill>
                  <a:srgbClr val="000000"/>
                </a:solidFill>
                <a:latin typeface="TT Chocolates Bold"/>
              </a:rPr>
              <a:t>mesophiles</a:t>
            </a:r>
            <a:r>
              <a:rPr lang="en-US" sz="3199" dirty="0">
                <a:solidFill>
                  <a:srgbClr val="000000"/>
                </a:solidFill>
                <a:latin typeface="TT Chocolates Bold"/>
              </a:rPr>
              <a:t>, and thermophiles. </a:t>
            </a:r>
            <a:r>
              <a:rPr lang="en-US" sz="3199" dirty="0" err="1">
                <a:solidFill>
                  <a:srgbClr val="000000"/>
                </a:solidFill>
                <a:latin typeface="TT Chocolates Bold"/>
              </a:rPr>
              <a:t>Psychrotrophic</a:t>
            </a:r>
            <a:r>
              <a:rPr lang="en-US" sz="3199" dirty="0">
                <a:solidFill>
                  <a:srgbClr val="000000"/>
                </a:solidFill>
                <a:latin typeface="TT Chocolates Bold"/>
              </a:rPr>
              <a:t> species and strains are found in various genera, such as </a:t>
            </a:r>
            <a:r>
              <a:rPr lang="en-US" sz="3199" i="1" dirty="0" err="1">
                <a:solidFill>
                  <a:srgbClr val="000000"/>
                </a:solidFill>
                <a:latin typeface="TT Chocolates Bold"/>
              </a:rPr>
              <a:t>Alcaligenes</a:t>
            </a:r>
            <a:r>
              <a:rPr lang="en-US" sz="3199" dirty="0">
                <a:solidFill>
                  <a:srgbClr val="000000"/>
                </a:solidFill>
                <a:latin typeface="TT Chocolates Bold"/>
              </a:rPr>
              <a:t>, </a:t>
            </a:r>
            <a:r>
              <a:rPr lang="en-US" sz="3199" i="1" dirty="0" err="1">
                <a:solidFill>
                  <a:srgbClr val="000000"/>
                </a:solidFill>
                <a:latin typeface="TT Chocolates Bold"/>
              </a:rPr>
              <a:t>Shewanella</a:t>
            </a:r>
            <a:r>
              <a:rPr lang="en-US" sz="3199" dirty="0">
                <a:solidFill>
                  <a:srgbClr val="000000"/>
                </a:solidFill>
                <a:latin typeface="TT Chocolates Bold"/>
              </a:rPr>
              <a:t>, </a:t>
            </a:r>
            <a:r>
              <a:rPr lang="en-US" sz="3199" i="1" dirty="0" err="1">
                <a:solidFill>
                  <a:srgbClr val="000000"/>
                </a:solidFill>
                <a:latin typeface="TT Chocolates Bold"/>
              </a:rPr>
              <a:t>Brochothrix</a:t>
            </a:r>
            <a:r>
              <a:rPr lang="en-US" sz="3199" i="1" dirty="0">
                <a:solidFill>
                  <a:srgbClr val="000000"/>
                </a:solidFill>
                <a:latin typeface="TT Chocolates Bold"/>
              </a:rPr>
              <a:t>,</a:t>
            </a:r>
            <a:r>
              <a:rPr lang="en-US" sz="3199" dirty="0">
                <a:solidFill>
                  <a:srgbClr val="000000"/>
                </a:solidFill>
                <a:latin typeface="TT Chocolates Bold"/>
              </a:rPr>
              <a:t> </a:t>
            </a:r>
            <a:r>
              <a:rPr lang="en-US" sz="3199" i="1" dirty="0" err="1">
                <a:solidFill>
                  <a:srgbClr val="000000"/>
                </a:solidFill>
                <a:latin typeface="TT Chocolates Bold"/>
              </a:rPr>
              <a:t>Corynebacterium</a:t>
            </a:r>
            <a:r>
              <a:rPr lang="en-US" sz="3199" dirty="0">
                <a:solidFill>
                  <a:srgbClr val="000000"/>
                </a:solidFill>
                <a:latin typeface="TT Chocolates Bold"/>
              </a:rPr>
              <a:t>, </a:t>
            </a:r>
            <a:r>
              <a:rPr lang="en-US" sz="3199" i="1" dirty="0" err="1">
                <a:solidFill>
                  <a:srgbClr val="000000"/>
                </a:solidFill>
                <a:latin typeface="TT Chocolates Bold"/>
              </a:rPr>
              <a:t>Flavobacterium</a:t>
            </a:r>
            <a:r>
              <a:rPr lang="en-US" sz="3199" dirty="0">
                <a:solidFill>
                  <a:srgbClr val="000000"/>
                </a:solidFill>
                <a:latin typeface="TT Chocolates Bold"/>
              </a:rPr>
              <a:t>, </a:t>
            </a:r>
            <a:r>
              <a:rPr lang="en-US" sz="3199" i="1" dirty="0">
                <a:solidFill>
                  <a:srgbClr val="000000"/>
                </a:solidFill>
                <a:latin typeface="TT Chocolates Bold"/>
              </a:rPr>
              <a:t>Lactobacillus</a:t>
            </a:r>
            <a:r>
              <a:rPr lang="en-US" sz="3199" dirty="0">
                <a:solidFill>
                  <a:srgbClr val="000000"/>
                </a:solidFill>
                <a:latin typeface="TT Chocolates Bold"/>
              </a:rPr>
              <a:t>, </a:t>
            </a:r>
            <a:r>
              <a:rPr lang="en-US" sz="3199" i="1" dirty="0">
                <a:solidFill>
                  <a:srgbClr val="000000"/>
                </a:solidFill>
                <a:latin typeface="TT Chocolates Bold"/>
              </a:rPr>
              <a:t>Micrococcus</a:t>
            </a:r>
            <a:r>
              <a:rPr lang="en-US" sz="3199" dirty="0">
                <a:solidFill>
                  <a:srgbClr val="000000"/>
                </a:solidFill>
                <a:latin typeface="TT Chocolates Bold"/>
              </a:rPr>
              <a:t>, </a:t>
            </a:r>
            <a:r>
              <a:rPr lang="en-US" sz="3199" i="1" dirty="0" err="1">
                <a:solidFill>
                  <a:srgbClr val="000000"/>
                </a:solidFill>
                <a:latin typeface="TT Chocolates Bold"/>
              </a:rPr>
              <a:t>Pectobacterium</a:t>
            </a:r>
            <a:r>
              <a:rPr lang="en-US" sz="3199" dirty="0">
                <a:solidFill>
                  <a:srgbClr val="000000"/>
                </a:solidFill>
                <a:latin typeface="TT Chocolates Bold"/>
              </a:rPr>
              <a:t>, </a:t>
            </a:r>
            <a:r>
              <a:rPr lang="en-US" sz="3199" i="1" dirty="0">
                <a:solidFill>
                  <a:srgbClr val="000000"/>
                </a:solidFill>
                <a:latin typeface="TT Chocolates Bold"/>
              </a:rPr>
              <a:t>Pseudomonas</a:t>
            </a:r>
            <a:r>
              <a:rPr lang="en-US" sz="3199" dirty="0">
                <a:solidFill>
                  <a:srgbClr val="000000"/>
                </a:solidFill>
                <a:latin typeface="TT Chocolates Bold"/>
              </a:rPr>
              <a:t>, </a:t>
            </a:r>
            <a:r>
              <a:rPr lang="en-US" sz="3199" i="1" dirty="0" err="1">
                <a:solidFill>
                  <a:srgbClr val="000000"/>
                </a:solidFill>
                <a:latin typeface="TT Chocolates Bold"/>
              </a:rPr>
              <a:t>Psychrobacter</a:t>
            </a:r>
            <a:r>
              <a:rPr lang="en-US" sz="3199" dirty="0">
                <a:solidFill>
                  <a:srgbClr val="000000"/>
                </a:solidFill>
                <a:latin typeface="TT Chocolates Bold"/>
              </a:rPr>
              <a:t>, and </a:t>
            </a:r>
            <a:r>
              <a:rPr lang="en-US" sz="3199" i="1" dirty="0">
                <a:solidFill>
                  <a:srgbClr val="000000"/>
                </a:solidFill>
                <a:latin typeface="TT Chocolates Bold"/>
              </a:rPr>
              <a:t>Enterococcus</a:t>
            </a:r>
            <a:r>
              <a:rPr lang="en-US" sz="3199" dirty="0">
                <a:solidFill>
                  <a:srgbClr val="000000"/>
                </a:solidFill>
                <a:latin typeface="TT Chocolates Bold"/>
              </a:rPr>
              <a:t>.</a:t>
            </a:r>
          </a:p>
          <a:p>
            <a:pPr marL="690874" lvl="1" indent="-345437">
              <a:lnSpc>
                <a:spcPts val="3775"/>
              </a:lnSpc>
              <a:buFont typeface="Arial"/>
              <a:buChar char="•"/>
            </a:pPr>
            <a:endParaRPr lang="en-US" sz="3199" dirty="0">
              <a:solidFill>
                <a:srgbClr val="000000"/>
              </a:solidFill>
              <a:latin typeface="TT Chocolates Bold"/>
            </a:endParaRPr>
          </a:p>
          <a:p>
            <a:pPr marL="690874" lvl="1" indent="-345437">
              <a:lnSpc>
                <a:spcPts val="3775"/>
              </a:lnSpc>
              <a:buFont typeface="Arial"/>
              <a:buChar char="•"/>
            </a:pPr>
            <a:r>
              <a:rPr lang="en-US" sz="3199" dirty="0">
                <a:solidFill>
                  <a:srgbClr val="000000"/>
                </a:solidFill>
                <a:latin typeface="TT Chocolates Bold"/>
              </a:rPr>
              <a:t> </a:t>
            </a:r>
            <a:r>
              <a:rPr lang="en-US" sz="3199" i="1" dirty="0">
                <a:solidFill>
                  <a:srgbClr val="000000"/>
                </a:solidFill>
                <a:latin typeface="TT Chocolates Bold"/>
              </a:rPr>
              <a:t>Pseudomonas</a:t>
            </a:r>
            <a:r>
              <a:rPr lang="en-US" sz="3199" dirty="0">
                <a:solidFill>
                  <a:srgbClr val="000000"/>
                </a:solidFill>
                <a:latin typeface="TT Chocolates Bold"/>
              </a:rPr>
              <a:t> and </a:t>
            </a:r>
            <a:r>
              <a:rPr lang="en-US" sz="3199" i="1" dirty="0">
                <a:solidFill>
                  <a:srgbClr val="000000"/>
                </a:solidFill>
                <a:latin typeface="TT Chocolates Bold"/>
              </a:rPr>
              <a:t>Enterococcus </a:t>
            </a:r>
            <a:r>
              <a:rPr lang="en-US" sz="3199" dirty="0">
                <a:solidFill>
                  <a:srgbClr val="000000"/>
                </a:solidFill>
                <a:latin typeface="TT Chocolates Bold"/>
              </a:rPr>
              <a:t>are the most common </a:t>
            </a:r>
            <a:r>
              <a:rPr lang="en-US" sz="3199" dirty="0" err="1">
                <a:solidFill>
                  <a:srgbClr val="000000"/>
                </a:solidFill>
                <a:latin typeface="TT Chocolates Bold"/>
              </a:rPr>
              <a:t>psychrotrophs</a:t>
            </a:r>
            <a:r>
              <a:rPr lang="en-US" sz="3199" dirty="0">
                <a:solidFill>
                  <a:srgbClr val="000000"/>
                </a:solidFill>
                <a:latin typeface="TT Chocolates Bold"/>
              </a:rPr>
              <a:t> found on foods, as they grow well at refrigerator temperatures and cause spoilage at 5-7°C. </a:t>
            </a:r>
          </a:p>
          <a:p>
            <a:pPr>
              <a:lnSpc>
                <a:spcPts val="3775"/>
              </a:lnSpc>
            </a:pPr>
            <a:endParaRPr lang="en-US" sz="3199" dirty="0">
              <a:solidFill>
                <a:srgbClr val="000000"/>
              </a:solidFill>
              <a:latin typeface="TT Chocolates Bold"/>
            </a:endParaRPr>
          </a:p>
          <a:p>
            <a:pPr marL="690874" lvl="1" indent="-345437">
              <a:lnSpc>
                <a:spcPts val="3775"/>
              </a:lnSpc>
              <a:buFont typeface="Arial"/>
              <a:buChar char="•"/>
            </a:pPr>
            <a:r>
              <a:rPr lang="en-US" sz="3199" dirty="0">
                <a:solidFill>
                  <a:srgbClr val="000000"/>
                </a:solidFill>
                <a:latin typeface="TT Chocolates Bold"/>
              </a:rPr>
              <a:t>Mesophilic species and strains are also known among all genera and can be found on foods held at refrigerator temperatures. Some organisms can grow over a range from 0°C to &gt;40°C, such as </a:t>
            </a:r>
            <a:r>
              <a:rPr lang="en-US" sz="3199" i="1" dirty="0">
                <a:solidFill>
                  <a:srgbClr val="000000"/>
                </a:solidFill>
                <a:latin typeface="TT Chocolates Bold"/>
              </a:rPr>
              <a:t>Enterococcus </a:t>
            </a:r>
            <a:r>
              <a:rPr lang="en-US" sz="3199" i="1" dirty="0" err="1">
                <a:solidFill>
                  <a:srgbClr val="000000"/>
                </a:solidFill>
                <a:latin typeface="TT Chocolates Bold"/>
              </a:rPr>
              <a:t>faecalis</a:t>
            </a:r>
            <a:r>
              <a:rPr lang="en-US" sz="3199" dirty="0">
                <a:solidFill>
                  <a:srgbClr val="000000"/>
                </a:solidFill>
                <a:latin typeface="TT Chocolates Bold"/>
              </a:rPr>
              <a:t>.</a:t>
            </a:r>
          </a:p>
        </p:txBody>
      </p:sp>
      <p:sp>
        <p:nvSpPr>
          <p:cNvPr id="7" name="Freeform 6"/>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
        <p:nvSpPr>
          <p:cNvPr id="8" name="Freeform 7"/>
          <p:cNvSpPr/>
          <p:nvPr/>
        </p:nvSpPr>
        <p:spPr>
          <a:xfrm>
            <a:off x="16864814" y="710364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28014" y="793833"/>
            <a:ext cx="596933" cy="613568"/>
          </a:xfrm>
          <a:custGeom>
            <a:avLst/>
            <a:gdLst/>
            <a:ahLst/>
            <a:cxnLst/>
            <a:rect l="l" t="t" r="r" b="b"/>
            <a:pathLst>
              <a:path w="596933" h="613568">
                <a:moveTo>
                  <a:pt x="0" y="0"/>
                </a:moveTo>
                <a:lnTo>
                  <a:pt x="596933" y="0"/>
                </a:lnTo>
                <a:lnTo>
                  <a:pt x="596933" y="613568"/>
                </a:lnTo>
                <a:lnTo>
                  <a:pt x="0" y="6135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3228567" y="548294"/>
            <a:ext cx="4992439"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Temperature of storage </a:t>
            </a:r>
          </a:p>
        </p:txBody>
      </p:sp>
      <p:sp>
        <p:nvSpPr>
          <p:cNvPr id="6" name="TextBox 6"/>
          <p:cNvSpPr txBox="1"/>
          <p:nvPr/>
        </p:nvSpPr>
        <p:spPr>
          <a:xfrm>
            <a:off x="940272" y="1897342"/>
            <a:ext cx="16610829" cy="5771515"/>
          </a:xfrm>
          <a:prstGeom prst="rect">
            <a:avLst/>
          </a:prstGeom>
        </p:spPr>
        <p:txBody>
          <a:bodyPr lIns="0" tIns="0" rIns="0" bIns="0" rtlCol="0" anchor="t">
            <a:spAutoFit/>
          </a:bodyPr>
          <a:lstStyle/>
          <a:p>
            <a:pPr marL="755642" lvl="1" indent="-377821">
              <a:lnSpc>
                <a:spcPts val="4129"/>
              </a:lnSpc>
              <a:buFont typeface="Arial"/>
              <a:buChar char="•"/>
            </a:pPr>
            <a:r>
              <a:rPr lang="en-US" sz="3499" dirty="0">
                <a:solidFill>
                  <a:srgbClr val="000000"/>
                </a:solidFill>
                <a:latin typeface="TT Chocolates Bold"/>
              </a:rPr>
              <a:t>Thermophilic bacteria, such as </a:t>
            </a:r>
            <a:r>
              <a:rPr lang="en-US" sz="3499" i="1" dirty="0">
                <a:solidFill>
                  <a:srgbClr val="000000"/>
                </a:solidFill>
                <a:latin typeface="TT Chocolates Bold"/>
              </a:rPr>
              <a:t>Bacillus</a:t>
            </a:r>
            <a:r>
              <a:rPr lang="en-US" sz="3499" dirty="0">
                <a:solidFill>
                  <a:srgbClr val="000000"/>
                </a:solidFill>
                <a:latin typeface="TT Chocolates Bold"/>
              </a:rPr>
              <a:t>, </a:t>
            </a:r>
            <a:r>
              <a:rPr lang="en-US" sz="3499" i="1" dirty="0" err="1">
                <a:solidFill>
                  <a:srgbClr val="000000"/>
                </a:solidFill>
                <a:latin typeface="TT Chocolates Bold"/>
              </a:rPr>
              <a:t>Paenibacillus</a:t>
            </a:r>
            <a:r>
              <a:rPr lang="en-US" sz="3499" dirty="0">
                <a:solidFill>
                  <a:srgbClr val="000000"/>
                </a:solidFill>
                <a:latin typeface="TT Chocolates Bold"/>
              </a:rPr>
              <a:t>, </a:t>
            </a:r>
            <a:r>
              <a:rPr lang="en-US" sz="3499" i="1" dirty="0">
                <a:solidFill>
                  <a:srgbClr val="000000"/>
                </a:solidFill>
                <a:latin typeface="TT Chocolates Bold"/>
              </a:rPr>
              <a:t>Clostridium</a:t>
            </a:r>
            <a:r>
              <a:rPr lang="en-US" sz="3499" dirty="0">
                <a:solidFill>
                  <a:srgbClr val="000000"/>
                </a:solidFill>
                <a:latin typeface="TT Chocolates Bold"/>
              </a:rPr>
              <a:t>, </a:t>
            </a:r>
            <a:r>
              <a:rPr lang="en-US" sz="3499" i="1" dirty="0" err="1">
                <a:solidFill>
                  <a:srgbClr val="000000"/>
                </a:solidFill>
                <a:latin typeface="TT Chocolates Bold"/>
              </a:rPr>
              <a:t>Geobacillus</a:t>
            </a:r>
            <a:r>
              <a:rPr lang="en-US" sz="3499" dirty="0">
                <a:solidFill>
                  <a:srgbClr val="000000"/>
                </a:solidFill>
                <a:latin typeface="TT Chocolates Bold"/>
              </a:rPr>
              <a:t>, </a:t>
            </a:r>
            <a:r>
              <a:rPr lang="en-US" sz="3499" i="1" dirty="0" err="1">
                <a:solidFill>
                  <a:srgbClr val="000000"/>
                </a:solidFill>
                <a:latin typeface="TT Chocolates Bold"/>
              </a:rPr>
              <a:t>Alicyclobacillus</a:t>
            </a:r>
            <a:r>
              <a:rPr lang="en-US" sz="3499" dirty="0">
                <a:solidFill>
                  <a:srgbClr val="000000"/>
                </a:solidFill>
                <a:latin typeface="TT Chocolates Bold"/>
              </a:rPr>
              <a:t>, and </a:t>
            </a:r>
            <a:r>
              <a:rPr lang="en-US" sz="3499" i="1" dirty="0" err="1">
                <a:solidFill>
                  <a:srgbClr val="000000"/>
                </a:solidFill>
                <a:latin typeface="TT Chocolates Bold"/>
              </a:rPr>
              <a:t>Thermoanaerobacter</a:t>
            </a:r>
            <a:r>
              <a:rPr lang="en-US" sz="3499" dirty="0">
                <a:solidFill>
                  <a:srgbClr val="000000"/>
                </a:solidFill>
                <a:latin typeface="TT Chocolates Bold"/>
              </a:rPr>
              <a:t>, are crucial in food microbiology and canning industry.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Molds and bacteria can grow over various pH, osmotic pressure, and nutrient content ranges, including refrigerator temperatures.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Some strains of </a:t>
            </a:r>
            <a:r>
              <a:rPr lang="en-US" sz="3499" i="1" dirty="0">
                <a:solidFill>
                  <a:srgbClr val="000000"/>
                </a:solidFill>
                <a:latin typeface="TT Chocolates Bold"/>
              </a:rPr>
              <a:t>Aspergillus</a:t>
            </a:r>
            <a:r>
              <a:rPr lang="en-US" sz="3499" dirty="0">
                <a:solidFill>
                  <a:srgbClr val="000000"/>
                </a:solidFill>
                <a:latin typeface="TT Chocolates Bold"/>
              </a:rPr>
              <a:t>, </a:t>
            </a:r>
            <a:r>
              <a:rPr lang="en-US" sz="3499" i="1" dirty="0" err="1">
                <a:solidFill>
                  <a:srgbClr val="000000"/>
                </a:solidFill>
                <a:latin typeface="TT Chocolates Bold"/>
              </a:rPr>
              <a:t>Cladosporium</a:t>
            </a:r>
            <a:r>
              <a:rPr lang="en-US" sz="3499" dirty="0">
                <a:solidFill>
                  <a:srgbClr val="000000"/>
                </a:solidFill>
                <a:latin typeface="TT Chocolates Bold"/>
              </a:rPr>
              <a:t>, and </a:t>
            </a:r>
            <a:r>
              <a:rPr lang="en-US" sz="3499" i="1" dirty="0" err="1">
                <a:solidFill>
                  <a:srgbClr val="000000"/>
                </a:solidFill>
                <a:latin typeface="TT Chocolates Bold"/>
              </a:rPr>
              <a:t>Thamnidium</a:t>
            </a:r>
            <a:r>
              <a:rPr lang="en-US" sz="3499" dirty="0">
                <a:solidFill>
                  <a:srgbClr val="000000"/>
                </a:solidFill>
                <a:latin typeface="TT Chocolates Bold"/>
              </a:rPr>
              <a:t> can grow on eggs, beef sides, and fruits. Yeasts grow over </a:t>
            </a:r>
            <a:r>
              <a:rPr lang="en-US" sz="3499" dirty="0" err="1">
                <a:solidFill>
                  <a:srgbClr val="000000"/>
                </a:solidFill>
                <a:latin typeface="TT Chocolates Bold"/>
              </a:rPr>
              <a:t>psychrotrophic</a:t>
            </a:r>
            <a:r>
              <a:rPr lang="en-US" sz="3499" dirty="0">
                <a:solidFill>
                  <a:srgbClr val="000000"/>
                </a:solidFill>
                <a:latin typeface="TT Chocolates Bold"/>
              </a:rPr>
              <a:t> and mesophilic temperature ranges but not within thermophilic range. Selecting the right storage temperature depends on food product quality.</a:t>
            </a:r>
          </a:p>
        </p:txBody>
      </p:sp>
      <p:sp>
        <p:nvSpPr>
          <p:cNvPr id="7" name="Freeform 6"/>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r>
              <a:rPr lang="en-US" dirty="0"/>
              <a:t> </a:t>
            </a:r>
          </a:p>
        </p:txBody>
      </p:sp>
      <p:sp>
        <p:nvSpPr>
          <p:cNvPr id="8" name="Freeform 7"/>
          <p:cNvSpPr/>
          <p:nvPr/>
        </p:nvSpPr>
        <p:spPr>
          <a:xfrm>
            <a:off x="16652851" y="7094773"/>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07009" y="757301"/>
            <a:ext cx="6879878"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Relative Humidity of Environment</a:t>
            </a:r>
          </a:p>
        </p:txBody>
      </p:sp>
      <p:sp>
        <p:nvSpPr>
          <p:cNvPr id="5" name="TextBox 5"/>
          <p:cNvSpPr txBox="1"/>
          <p:nvPr/>
        </p:nvSpPr>
        <p:spPr>
          <a:xfrm>
            <a:off x="1282205" y="1407401"/>
            <a:ext cx="16195206" cy="8809990"/>
          </a:xfrm>
          <a:prstGeom prst="rect">
            <a:avLst/>
          </a:prstGeom>
        </p:spPr>
        <p:txBody>
          <a:bodyPr lIns="0" tIns="0" rIns="0" bIns="0" rtlCol="0" anchor="t">
            <a:spAutoFit/>
          </a:bodyPr>
          <a:lstStyle/>
          <a:p>
            <a:pPr marL="755642" lvl="1" indent="-377821">
              <a:lnSpc>
                <a:spcPts val="4129"/>
              </a:lnSpc>
              <a:buFont typeface="Arial"/>
              <a:buChar char="•"/>
            </a:pPr>
            <a:r>
              <a:rPr lang="en-US" sz="3499" dirty="0">
                <a:solidFill>
                  <a:srgbClr val="000000"/>
                </a:solidFill>
                <a:latin typeface="TT Chocolates Bold"/>
              </a:rPr>
              <a:t>The relative humidity (RH) of a food's storage environment is crucial for its </a:t>
            </a:r>
            <a:r>
              <a:rPr lang="en-US" sz="3499" i="1" dirty="0">
                <a:solidFill>
                  <a:srgbClr val="000000"/>
                </a:solidFill>
                <a:latin typeface="TT Chocolates Bold"/>
              </a:rPr>
              <a:t>aw</a:t>
            </a:r>
            <a:r>
              <a:rPr lang="en-US" sz="3499" dirty="0">
                <a:solidFill>
                  <a:srgbClr val="000000"/>
                </a:solidFill>
                <a:latin typeface="TT Chocolates Bold"/>
              </a:rPr>
              <a:t> and microorganism growth.</a:t>
            </a:r>
          </a:p>
          <a:p>
            <a:pPr>
              <a:lnSpc>
                <a:spcPts val="3303"/>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 A food with an </a:t>
            </a:r>
            <a:r>
              <a:rPr lang="en-US" sz="3499" i="1" dirty="0">
                <a:solidFill>
                  <a:srgbClr val="000000"/>
                </a:solidFill>
                <a:latin typeface="TT Chocolates Bold"/>
              </a:rPr>
              <a:t>aw </a:t>
            </a:r>
            <a:r>
              <a:rPr lang="en-US" sz="3499" dirty="0">
                <a:solidFill>
                  <a:srgbClr val="000000"/>
                </a:solidFill>
                <a:latin typeface="TT Chocolates Bold"/>
              </a:rPr>
              <a:t>of 0.60 should be stored under conditions that prevent moisture from absorbing, allowing it to grow. When foods with low </a:t>
            </a:r>
            <a:r>
              <a:rPr lang="en-US" sz="3499" i="1" dirty="0">
                <a:solidFill>
                  <a:srgbClr val="000000"/>
                </a:solidFill>
                <a:latin typeface="TT Chocolates Bold"/>
              </a:rPr>
              <a:t>aw</a:t>
            </a:r>
            <a:r>
              <a:rPr lang="en-US" sz="3499" dirty="0">
                <a:solidFill>
                  <a:srgbClr val="000000"/>
                </a:solidFill>
                <a:latin typeface="TT Chocolates Bold"/>
              </a:rPr>
              <a:t> values are placed in high RH environments, they pick up moisture until equilibrium is established, while foods with high aw lose moisture when placed in low RH environments.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The relationship between RH and temperature is important in selecting the right storage environment.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Foods that experience surface spoilage from molds, yeasts, and certain bacteria should be stored under low RH conditions. However, storing under low RH conditions can lead to the loss of moisture to the atmosphere, making the food undesirable. Therefore, the optimal RH conditions should balance surface growth and food quality.</a:t>
            </a:r>
          </a:p>
        </p:txBody>
      </p:sp>
      <p:sp>
        <p:nvSpPr>
          <p:cNvPr id="6" name="Freeform 5"/>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816440" y="657037"/>
            <a:ext cx="11682412"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Presence and Concentration of Gases in the Environment</a:t>
            </a:r>
          </a:p>
        </p:txBody>
      </p:sp>
      <p:sp>
        <p:nvSpPr>
          <p:cNvPr id="5" name="TextBox 5"/>
          <p:cNvSpPr txBox="1"/>
          <p:nvPr/>
        </p:nvSpPr>
        <p:spPr>
          <a:xfrm>
            <a:off x="1323460" y="1889600"/>
            <a:ext cx="16566615" cy="3590727"/>
          </a:xfrm>
          <a:prstGeom prst="rect">
            <a:avLst/>
          </a:prstGeom>
        </p:spPr>
        <p:txBody>
          <a:bodyPr lIns="0" tIns="0" rIns="0" bIns="0" rtlCol="0" anchor="t">
            <a:spAutoFit/>
          </a:bodyPr>
          <a:lstStyle/>
          <a:p>
            <a:pPr marL="734053" lvl="1" indent="-367026">
              <a:lnSpc>
                <a:spcPts val="4011"/>
              </a:lnSpc>
              <a:buFont typeface="Arial"/>
              <a:buChar char="•"/>
            </a:pPr>
            <a:r>
              <a:rPr lang="en-US" sz="3399" dirty="0">
                <a:solidFill>
                  <a:srgbClr val="000000"/>
                </a:solidFill>
                <a:latin typeface="TT Chocolates Bold"/>
              </a:rPr>
              <a:t>Carbon dioxide (CO2) and ozone (O3) are crucial atmospheric gases used to control microorganisms in foods, with CO2 and O2 being the two most important gases in modified atmosphere packaged (MAP) foods. </a:t>
            </a:r>
          </a:p>
          <a:p>
            <a:pPr>
              <a:lnSpc>
                <a:spcPts val="4011"/>
              </a:lnSpc>
            </a:pPr>
            <a:endParaRPr lang="en-US" sz="3399" dirty="0">
              <a:solidFill>
                <a:srgbClr val="000000"/>
              </a:solidFill>
              <a:latin typeface="TT Chocolates Bold"/>
            </a:endParaRPr>
          </a:p>
          <a:p>
            <a:pPr marL="734053" lvl="1" indent="-367026">
              <a:lnSpc>
                <a:spcPts val="4011"/>
              </a:lnSpc>
              <a:buFont typeface="Arial"/>
              <a:buChar char="•"/>
            </a:pPr>
            <a:r>
              <a:rPr lang="en-US" sz="3399" dirty="0">
                <a:solidFill>
                  <a:srgbClr val="000000"/>
                </a:solidFill>
                <a:latin typeface="TT Chocolates Bold"/>
              </a:rPr>
              <a:t>Ozone has antimicrobial properties and has been used to extend food shelf life, but should not be used on high-lipid-content foods due to its strong oxidizing effect. Ozone was tested against </a:t>
            </a:r>
            <a:r>
              <a:rPr lang="en-US" sz="3399" i="1" dirty="0">
                <a:solidFill>
                  <a:srgbClr val="000000"/>
                </a:solidFill>
                <a:latin typeface="TT Chocolates Bold"/>
              </a:rPr>
              <a:t>Escherichia coli </a:t>
            </a:r>
            <a:r>
              <a:rPr lang="en-US" sz="3399" dirty="0">
                <a:solidFill>
                  <a:srgbClr val="000000"/>
                </a:solidFill>
                <a:latin typeface="TT Chocolates Bold"/>
              </a:rPr>
              <a:t>0157:H7 in culture media.</a:t>
            </a:r>
          </a:p>
        </p:txBody>
      </p:sp>
      <p:sp>
        <p:nvSpPr>
          <p:cNvPr id="6" name="TextBox 6"/>
          <p:cNvSpPr txBox="1"/>
          <p:nvPr/>
        </p:nvSpPr>
        <p:spPr>
          <a:xfrm>
            <a:off x="2430647" y="5771118"/>
            <a:ext cx="10036969"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Presence and Activities of Other Microorganisms</a:t>
            </a:r>
          </a:p>
        </p:txBody>
      </p:sp>
      <p:sp>
        <p:nvSpPr>
          <p:cNvPr id="7" name="TextBox 7"/>
          <p:cNvSpPr txBox="1"/>
          <p:nvPr/>
        </p:nvSpPr>
        <p:spPr>
          <a:xfrm>
            <a:off x="674988" y="6666341"/>
            <a:ext cx="17215086" cy="1657223"/>
          </a:xfrm>
          <a:prstGeom prst="rect">
            <a:avLst/>
          </a:prstGeom>
        </p:spPr>
        <p:txBody>
          <a:bodyPr lIns="0" tIns="0" rIns="0" bIns="0" rtlCol="0" anchor="t">
            <a:spAutoFit/>
          </a:bodyPr>
          <a:lstStyle/>
          <a:p>
            <a:pPr marL="798821" lvl="1" indent="-399411">
              <a:lnSpc>
                <a:spcPts val="4365"/>
              </a:lnSpc>
              <a:buFont typeface="Arial"/>
              <a:buChar char="•"/>
            </a:pPr>
            <a:r>
              <a:rPr lang="en-US" sz="3699">
                <a:solidFill>
                  <a:srgbClr val="000000"/>
                </a:solidFill>
                <a:latin typeface="TT Chocolates Bold"/>
              </a:rPr>
              <a:t>Some foodborne organisms produce substances that are either inhibitory or lethal to others; these include antibiotics, bacteriocins, hydrogen peroxide, and organic acids. </a:t>
            </a:r>
          </a:p>
        </p:txBody>
      </p:sp>
      <p:sp>
        <p:nvSpPr>
          <p:cNvPr id="8" name="Freeform 7"/>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
        <p:nvSpPr>
          <p:cNvPr id="9" name="Freeform 8"/>
          <p:cNvSpPr/>
          <p:nvPr/>
        </p:nvSpPr>
        <p:spPr>
          <a:xfrm>
            <a:off x="16864814" y="7094773"/>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35535" y="803358"/>
            <a:ext cx="3681561" cy="552323"/>
          </a:xfrm>
          <a:prstGeom prst="rect">
            <a:avLst/>
          </a:prstGeom>
        </p:spPr>
        <p:txBody>
          <a:bodyPr lIns="0" tIns="0" rIns="0" bIns="0" rtlCol="0" anchor="t">
            <a:spAutoFit/>
          </a:bodyPr>
          <a:lstStyle/>
          <a:p>
            <a:pPr algn="ctr">
              <a:lnSpc>
                <a:spcPts val="4365"/>
              </a:lnSpc>
              <a:spcBef>
                <a:spcPct val="0"/>
              </a:spcBef>
            </a:pPr>
            <a:r>
              <a:rPr lang="en-US" sz="3699">
                <a:solidFill>
                  <a:srgbClr val="FF3131"/>
                </a:solidFill>
                <a:latin typeface="TT Chocolates Bold"/>
              </a:rPr>
              <a:t>Moisture content </a:t>
            </a:r>
          </a:p>
        </p:txBody>
      </p:sp>
      <p:sp>
        <p:nvSpPr>
          <p:cNvPr id="5" name="TextBox 5"/>
          <p:cNvSpPr txBox="1"/>
          <p:nvPr/>
        </p:nvSpPr>
        <p:spPr>
          <a:xfrm>
            <a:off x="766375" y="1867866"/>
            <a:ext cx="17020533" cy="7696915"/>
          </a:xfrm>
          <a:prstGeom prst="rect">
            <a:avLst/>
          </a:prstGeom>
        </p:spPr>
        <p:txBody>
          <a:bodyPr lIns="0" tIns="0" rIns="0" bIns="0" rtlCol="0" anchor="t">
            <a:spAutoFit/>
          </a:bodyPr>
          <a:lstStyle/>
          <a:p>
            <a:pPr marL="734053" lvl="1" indent="-367026">
              <a:lnSpc>
                <a:spcPts val="4011"/>
              </a:lnSpc>
              <a:buFont typeface="Arial"/>
              <a:buChar char="•"/>
            </a:pPr>
            <a:r>
              <a:rPr lang="en-US" sz="3399" dirty="0">
                <a:solidFill>
                  <a:srgbClr val="000000"/>
                </a:solidFill>
                <a:latin typeface="TT Chocolates Bold"/>
              </a:rPr>
              <a:t>One of the oldest methods of preserving foods is drying or desiccation; precisely how this method came to be used is not known.</a:t>
            </a:r>
          </a:p>
          <a:p>
            <a:pPr>
              <a:lnSpc>
                <a:spcPts val="4011"/>
              </a:lnSpc>
            </a:pPr>
            <a:endParaRPr lang="en-US" sz="3399" dirty="0">
              <a:solidFill>
                <a:srgbClr val="000000"/>
              </a:solidFill>
              <a:latin typeface="TT Chocolates Bold"/>
            </a:endParaRPr>
          </a:p>
          <a:p>
            <a:pPr marL="734053" lvl="1" indent="-367026">
              <a:lnSpc>
                <a:spcPts val="4011"/>
              </a:lnSpc>
              <a:buFont typeface="Arial"/>
              <a:buChar char="•"/>
            </a:pPr>
            <a:r>
              <a:rPr lang="en-US" sz="3399" dirty="0">
                <a:solidFill>
                  <a:srgbClr val="000000"/>
                </a:solidFill>
                <a:latin typeface="TT Chocolates Bold"/>
              </a:rPr>
              <a:t> The preservation of foods by drying is a direct consequence of removal or binding of moisture, without which microorganisms do not grow. </a:t>
            </a:r>
          </a:p>
          <a:p>
            <a:pPr>
              <a:lnSpc>
                <a:spcPts val="4011"/>
              </a:lnSpc>
            </a:pPr>
            <a:endParaRPr lang="en-US" sz="3399" dirty="0">
              <a:solidFill>
                <a:srgbClr val="000000"/>
              </a:solidFill>
              <a:latin typeface="TT Chocolates Bold"/>
            </a:endParaRPr>
          </a:p>
          <a:p>
            <a:pPr marL="734053" lvl="1" indent="-367026">
              <a:lnSpc>
                <a:spcPts val="4011"/>
              </a:lnSpc>
              <a:buFont typeface="Arial"/>
              <a:buChar char="•"/>
            </a:pPr>
            <a:r>
              <a:rPr lang="en-US" sz="3399" dirty="0">
                <a:solidFill>
                  <a:srgbClr val="000000"/>
                </a:solidFill>
                <a:latin typeface="TT Chocolates Bold"/>
              </a:rPr>
              <a:t>It is now generally accepted that the water requirements of microorganisms should be described in terms of the water activity (</a:t>
            </a:r>
            <a:r>
              <a:rPr lang="en-US" sz="3399" i="1" dirty="0">
                <a:solidFill>
                  <a:srgbClr val="000000"/>
                </a:solidFill>
                <a:latin typeface="TT Chocolates Bold"/>
              </a:rPr>
              <a:t>aw</a:t>
            </a:r>
            <a:r>
              <a:rPr lang="en-US" sz="3399" dirty="0">
                <a:solidFill>
                  <a:srgbClr val="000000"/>
                </a:solidFill>
                <a:latin typeface="TT Chocolates Bold"/>
              </a:rPr>
              <a:t> ) in the environment.</a:t>
            </a:r>
          </a:p>
          <a:p>
            <a:pPr>
              <a:lnSpc>
                <a:spcPts val="4011"/>
              </a:lnSpc>
            </a:pPr>
            <a:endParaRPr lang="en-US" sz="3399" dirty="0">
              <a:solidFill>
                <a:srgbClr val="000000"/>
              </a:solidFill>
              <a:latin typeface="TT Chocolates Bold"/>
            </a:endParaRPr>
          </a:p>
          <a:p>
            <a:pPr marL="734053" lvl="1" indent="-367026">
              <a:lnSpc>
                <a:spcPts val="4011"/>
              </a:lnSpc>
              <a:buFont typeface="Arial"/>
              <a:buChar char="•"/>
            </a:pPr>
            <a:r>
              <a:rPr lang="en-US" sz="3399" dirty="0">
                <a:solidFill>
                  <a:srgbClr val="000000"/>
                </a:solidFill>
                <a:latin typeface="TT Chocolates Bold"/>
              </a:rPr>
              <a:t>This parameter is deﬁned by the ratio of the water vapor pressure of food substrate to the vapor pressure of pure water at the same temperature: </a:t>
            </a:r>
          </a:p>
          <a:p>
            <a:pPr>
              <a:lnSpc>
                <a:spcPts val="4011"/>
              </a:lnSpc>
            </a:pPr>
            <a:endParaRPr lang="en-US" sz="3399" dirty="0">
              <a:solidFill>
                <a:srgbClr val="000000"/>
              </a:solidFill>
              <a:latin typeface="TT Chocolates Bold"/>
            </a:endParaRPr>
          </a:p>
          <a:p>
            <a:pPr marL="734053" lvl="1" indent="-367026">
              <a:lnSpc>
                <a:spcPts val="4011"/>
              </a:lnSpc>
              <a:buFont typeface="Arial"/>
              <a:buChar char="•"/>
            </a:pPr>
            <a:r>
              <a:rPr lang="en-US" sz="3399" i="1" dirty="0">
                <a:solidFill>
                  <a:srgbClr val="000000"/>
                </a:solidFill>
                <a:latin typeface="TT Chocolates Bold"/>
              </a:rPr>
              <a:t>aw</a:t>
            </a:r>
            <a:r>
              <a:rPr lang="en-US" sz="3399" dirty="0">
                <a:solidFill>
                  <a:srgbClr val="000000"/>
                </a:solidFill>
                <a:latin typeface="TT Chocolates Bold"/>
              </a:rPr>
              <a:t> = </a:t>
            </a:r>
            <a:r>
              <a:rPr lang="en-US" sz="3399" i="1" dirty="0">
                <a:solidFill>
                  <a:srgbClr val="000000"/>
                </a:solidFill>
                <a:latin typeface="TT Chocolates Bold"/>
              </a:rPr>
              <a:t>p</a:t>
            </a:r>
            <a:r>
              <a:rPr lang="en-US" sz="3399" dirty="0">
                <a:solidFill>
                  <a:srgbClr val="000000"/>
                </a:solidFill>
                <a:latin typeface="TT Chocolates Bold"/>
              </a:rPr>
              <a:t>/ </a:t>
            </a:r>
            <a:r>
              <a:rPr lang="en-US" sz="3399" i="1" dirty="0" err="1">
                <a:solidFill>
                  <a:srgbClr val="000000"/>
                </a:solidFill>
                <a:latin typeface="TT Chocolates Bold"/>
              </a:rPr>
              <a:t>po</a:t>
            </a:r>
            <a:r>
              <a:rPr lang="en-US" sz="3399" dirty="0">
                <a:solidFill>
                  <a:srgbClr val="000000"/>
                </a:solidFill>
                <a:latin typeface="TT Chocolates Bold"/>
              </a:rPr>
              <a:t> , where p is the vapor pressure of the solution and </a:t>
            </a:r>
            <a:r>
              <a:rPr lang="en-US" sz="3399" dirty="0" err="1">
                <a:solidFill>
                  <a:srgbClr val="000000"/>
                </a:solidFill>
                <a:latin typeface="TT Chocolates Bold"/>
              </a:rPr>
              <a:t>po</a:t>
            </a:r>
            <a:r>
              <a:rPr lang="en-US" sz="3399" dirty="0">
                <a:solidFill>
                  <a:srgbClr val="000000"/>
                </a:solidFill>
                <a:latin typeface="TT Chocolates Bold"/>
              </a:rPr>
              <a:t> is the vapor pressure of the solvent (usually water). This concept is related to relative humidity(RH) in the following way:  RH = 100 × aw .</a:t>
            </a:r>
          </a:p>
        </p:txBody>
      </p:sp>
      <p:sp>
        <p:nvSpPr>
          <p:cNvPr id="6" name="Freeform 5"/>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35535" y="803358"/>
            <a:ext cx="3681561" cy="552323"/>
          </a:xfrm>
          <a:prstGeom prst="rect">
            <a:avLst/>
          </a:prstGeom>
        </p:spPr>
        <p:txBody>
          <a:bodyPr lIns="0" tIns="0" rIns="0" bIns="0" rtlCol="0" anchor="t">
            <a:spAutoFit/>
          </a:bodyPr>
          <a:lstStyle/>
          <a:p>
            <a:pPr algn="ctr">
              <a:lnSpc>
                <a:spcPts val="4365"/>
              </a:lnSpc>
              <a:spcBef>
                <a:spcPct val="0"/>
              </a:spcBef>
            </a:pPr>
            <a:r>
              <a:rPr lang="en-US" sz="3699">
                <a:solidFill>
                  <a:srgbClr val="FF3131"/>
                </a:solidFill>
                <a:latin typeface="TT Chocolates Bold"/>
              </a:rPr>
              <a:t>Moisture content </a:t>
            </a:r>
          </a:p>
        </p:txBody>
      </p:sp>
      <p:sp>
        <p:nvSpPr>
          <p:cNvPr id="5" name="TextBox 5"/>
          <p:cNvSpPr txBox="1"/>
          <p:nvPr/>
        </p:nvSpPr>
        <p:spPr>
          <a:xfrm>
            <a:off x="1161342" y="1500316"/>
            <a:ext cx="17126658" cy="8314690"/>
          </a:xfrm>
          <a:prstGeom prst="rect">
            <a:avLst/>
          </a:prstGeom>
        </p:spPr>
        <p:txBody>
          <a:bodyPr lIns="0" tIns="0" rIns="0" bIns="0" rtlCol="0" anchor="t">
            <a:spAutoFit/>
          </a:bodyPr>
          <a:lstStyle/>
          <a:p>
            <a:pPr marL="755642" lvl="1" indent="-377821">
              <a:lnSpc>
                <a:spcPts val="4129"/>
              </a:lnSpc>
              <a:buFont typeface="Arial"/>
              <a:buChar char="•"/>
            </a:pPr>
            <a:r>
              <a:rPr lang="en-US" sz="3499" dirty="0">
                <a:solidFill>
                  <a:srgbClr val="000000"/>
                </a:solidFill>
                <a:latin typeface="TT Chocolates Bold"/>
              </a:rPr>
              <a:t>Pure water has an </a:t>
            </a:r>
            <a:r>
              <a:rPr lang="en-US" sz="3499" i="1" dirty="0">
                <a:solidFill>
                  <a:srgbClr val="000000"/>
                </a:solidFill>
                <a:latin typeface="TT Chocolates Bold"/>
              </a:rPr>
              <a:t>aw</a:t>
            </a:r>
            <a:r>
              <a:rPr lang="en-US" sz="3499" dirty="0">
                <a:solidFill>
                  <a:srgbClr val="000000"/>
                </a:solidFill>
                <a:latin typeface="TT Chocolates Bold"/>
              </a:rPr>
              <a:t> of 1.00, a 22% </a:t>
            </a:r>
            <a:r>
              <a:rPr lang="en-US" sz="3499" dirty="0" err="1">
                <a:solidFill>
                  <a:srgbClr val="000000"/>
                </a:solidFill>
                <a:latin typeface="TT Chocolates Bold"/>
              </a:rPr>
              <a:t>NaCl</a:t>
            </a:r>
            <a:r>
              <a:rPr lang="en-US" sz="3499" dirty="0">
                <a:solidFill>
                  <a:srgbClr val="000000"/>
                </a:solidFill>
                <a:latin typeface="TT Chocolates Bold"/>
              </a:rPr>
              <a:t> solution (w/v) has an </a:t>
            </a:r>
            <a:r>
              <a:rPr lang="en-US" sz="3499" i="1" dirty="0">
                <a:solidFill>
                  <a:srgbClr val="000000"/>
                </a:solidFill>
                <a:latin typeface="TT Chocolates Bold"/>
              </a:rPr>
              <a:t>aw</a:t>
            </a:r>
            <a:r>
              <a:rPr lang="en-US" sz="3499" dirty="0">
                <a:solidFill>
                  <a:srgbClr val="000000"/>
                </a:solidFill>
                <a:latin typeface="TT Chocolates Bold"/>
              </a:rPr>
              <a:t> of 0.86, and a saturated solution of </a:t>
            </a:r>
            <a:r>
              <a:rPr lang="en-US" sz="3499" dirty="0" err="1">
                <a:solidFill>
                  <a:srgbClr val="000000"/>
                </a:solidFill>
                <a:latin typeface="TT Chocolates Bold"/>
              </a:rPr>
              <a:t>NaCl</a:t>
            </a:r>
            <a:r>
              <a:rPr lang="en-US" sz="3499" dirty="0">
                <a:solidFill>
                  <a:srgbClr val="000000"/>
                </a:solidFill>
                <a:latin typeface="TT Chocolates Bold"/>
              </a:rPr>
              <a:t> has an </a:t>
            </a:r>
            <a:r>
              <a:rPr lang="en-US" sz="3499" i="1" dirty="0">
                <a:solidFill>
                  <a:srgbClr val="000000"/>
                </a:solidFill>
                <a:latin typeface="TT Chocolates Bold"/>
              </a:rPr>
              <a:t>aw</a:t>
            </a:r>
            <a:r>
              <a:rPr lang="en-US" sz="3499" dirty="0">
                <a:solidFill>
                  <a:srgbClr val="000000"/>
                </a:solidFill>
                <a:latin typeface="TT Chocolates Bold"/>
              </a:rPr>
              <a:t> of 0.75 . </a:t>
            </a:r>
          </a:p>
          <a:p>
            <a:pPr>
              <a:lnSpc>
                <a:spcPts val="2831"/>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The water activity (</a:t>
            </a:r>
            <a:r>
              <a:rPr lang="en-US" sz="3499" i="1" dirty="0">
                <a:solidFill>
                  <a:srgbClr val="000000"/>
                </a:solidFill>
                <a:latin typeface="TT Chocolates Bold"/>
              </a:rPr>
              <a:t>aw</a:t>
            </a:r>
            <a:r>
              <a:rPr lang="en-US" sz="3499" dirty="0">
                <a:solidFill>
                  <a:srgbClr val="000000"/>
                </a:solidFill>
                <a:latin typeface="TT Chocolates Bold"/>
              </a:rPr>
              <a:t> ) of most fresh foods is above 0.99. In general, bacteria require higher values of </a:t>
            </a:r>
            <a:r>
              <a:rPr lang="en-US" sz="3499" i="1" dirty="0">
                <a:solidFill>
                  <a:srgbClr val="000000"/>
                </a:solidFill>
                <a:latin typeface="TT Chocolates Bold"/>
              </a:rPr>
              <a:t>aw</a:t>
            </a:r>
            <a:r>
              <a:rPr lang="en-US" sz="3499" dirty="0">
                <a:solidFill>
                  <a:srgbClr val="000000"/>
                </a:solidFill>
                <a:latin typeface="TT Chocolates Bold"/>
              </a:rPr>
              <a:t> for growth than fungi, with Gram-negative bacteria having higher requirements than Gram positives. </a:t>
            </a:r>
          </a:p>
          <a:p>
            <a:pPr>
              <a:lnSpc>
                <a:spcPts val="2360"/>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Most spoilage bacteria do not grow below </a:t>
            </a:r>
            <a:r>
              <a:rPr lang="en-US" sz="3499" i="1" dirty="0">
                <a:solidFill>
                  <a:srgbClr val="000000"/>
                </a:solidFill>
                <a:latin typeface="TT Chocolates Bold"/>
              </a:rPr>
              <a:t>aw</a:t>
            </a:r>
            <a:r>
              <a:rPr lang="en-US" sz="3499" dirty="0">
                <a:solidFill>
                  <a:srgbClr val="000000"/>
                </a:solidFill>
                <a:latin typeface="TT Chocolates Bold"/>
              </a:rPr>
              <a:t> = 0.91, whereas spoilage molds can grow as low as 0.80. With respect to food-poisoning bacteria, </a:t>
            </a:r>
            <a:r>
              <a:rPr lang="en-US" sz="3499" i="1" dirty="0">
                <a:solidFill>
                  <a:srgbClr val="000000"/>
                </a:solidFill>
                <a:latin typeface="TT Chocolates Bold"/>
              </a:rPr>
              <a:t>Staphylococcus aureus</a:t>
            </a:r>
            <a:r>
              <a:rPr lang="en-US" sz="3499" dirty="0">
                <a:solidFill>
                  <a:srgbClr val="000000"/>
                </a:solidFill>
                <a:latin typeface="TT Chocolates Bold"/>
              </a:rPr>
              <a:t> can grow as low as 0.86, whereas </a:t>
            </a:r>
            <a:r>
              <a:rPr lang="en-US" sz="3499" i="1" dirty="0">
                <a:solidFill>
                  <a:srgbClr val="000000"/>
                </a:solidFill>
                <a:latin typeface="TT Chocolates Bold"/>
              </a:rPr>
              <a:t>Clostridium botulinum </a:t>
            </a:r>
            <a:r>
              <a:rPr lang="en-US" sz="3499" dirty="0">
                <a:solidFill>
                  <a:srgbClr val="000000"/>
                </a:solidFill>
                <a:latin typeface="TT Chocolates Bold"/>
              </a:rPr>
              <a:t>does not grow below 0.94.</a:t>
            </a:r>
          </a:p>
          <a:p>
            <a:pPr>
              <a:lnSpc>
                <a:spcPts val="2595"/>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Just as yeasts and molds grow over a wider pH range than bacteria, the same is true for </a:t>
            </a:r>
            <a:r>
              <a:rPr lang="en-US" sz="3499" i="1" dirty="0">
                <a:solidFill>
                  <a:srgbClr val="000000"/>
                </a:solidFill>
                <a:latin typeface="TT Chocolates Bold"/>
              </a:rPr>
              <a:t>aw</a:t>
            </a:r>
            <a:r>
              <a:rPr lang="en-US" sz="3499" dirty="0">
                <a:solidFill>
                  <a:srgbClr val="000000"/>
                </a:solidFill>
                <a:latin typeface="TT Chocolates Bold"/>
              </a:rPr>
              <a:t> . The lowest reported value for foodborne bacteria is 0.75 for halophiles (literally, “salt-loving”), whereas </a:t>
            </a:r>
            <a:r>
              <a:rPr lang="en-US" sz="3499" dirty="0" err="1">
                <a:solidFill>
                  <a:srgbClr val="000000"/>
                </a:solidFill>
                <a:latin typeface="TT Chocolates Bold"/>
              </a:rPr>
              <a:t>xerophilic</a:t>
            </a:r>
            <a:r>
              <a:rPr lang="en-US" sz="3499" dirty="0">
                <a:solidFill>
                  <a:srgbClr val="000000"/>
                </a:solidFill>
                <a:latin typeface="TT Chocolates Bold"/>
              </a:rPr>
              <a:t> (“dry-loving”) molds and </a:t>
            </a:r>
            <a:r>
              <a:rPr lang="en-US" sz="3499" dirty="0" err="1">
                <a:solidFill>
                  <a:srgbClr val="000000"/>
                </a:solidFill>
                <a:latin typeface="TT Chocolates Bold"/>
              </a:rPr>
              <a:t>osmophilic</a:t>
            </a:r>
            <a:r>
              <a:rPr lang="en-US" sz="3499" dirty="0">
                <a:solidFill>
                  <a:srgbClr val="000000"/>
                </a:solidFill>
                <a:latin typeface="TT Chocolates Bold"/>
              </a:rPr>
              <a:t> (preferring high osmotic pressures) yeasts have been reported to grow at </a:t>
            </a:r>
            <a:r>
              <a:rPr lang="en-US" sz="3499" i="1" dirty="0">
                <a:solidFill>
                  <a:srgbClr val="000000"/>
                </a:solidFill>
                <a:latin typeface="TT Chocolates Bold"/>
              </a:rPr>
              <a:t>aw</a:t>
            </a:r>
            <a:r>
              <a:rPr lang="en-US" sz="3499" dirty="0">
                <a:solidFill>
                  <a:srgbClr val="000000"/>
                </a:solidFill>
                <a:latin typeface="TT Chocolates Bold"/>
              </a:rPr>
              <a:t> values of 0.65 and 0.61.</a:t>
            </a:r>
          </a:p>
        </p:txBody>
      </p:sp>
      <p:sp>
        <p:nvSpPr>
          <p:cNvPr id="6" name="Freeform 5"/>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2038213" y="1785991"/>
            <a:ext cx="12560920" cy="1939910"/>
          </a:xfrm>
          <a:custGeom>
            <a:avLst/>
            <a:gdLst/>
            <a:ahLst/>
            <a:cxnLst/>
            <a:rect l="l" t="t" r="r" b="b"/>
            <a:pathLst>
              <a:path w="12560920" h="1939910">
                <a:moveTo>
                  <a:pt x="0" y="0"/>
                </a:moveTo>
                <a:lnTo>
                  <a:pt x="12560920" y="0"/>
                </a:lnTo>
                <a:lnTo>
                  <a:pt x="12560920" y="1939910"/>
                </a:lnTo>
                <a:lnTo>
                  <a:pt x="0" y="1939910"/>
                </a:lnTo>
                <a:lnTo>
                  <a:pt x="0" y="0"/>
                </a:lnTo>
                <a:close/>
              </a:path>
            </a:pathLst>
          </a:custGeom>
          <a:blipFill>
            <a:blip r:embed="rId2"/>
            <a:stretch>
              <a:fillRect/>
            </a:stretch>
          </a:blipFill>
        </p:spPr>
      </p:sp>
      <p:sp>
        <p:nvSpPr>
          <p:cNvPr id="5" name="TextBox 5"/>
          <p:cNvSpPr txBox="1"/>
          <p:nvPr/>
        </p:nvSpPr>
        <p:spPr>
          <a:xfrm>
            <a:off x="3235535" y="803358"/>
            <a:ext cx="3681561" cy="552323"/>
          </a:xfrm>
          <a:prstGeom prst="rect">
            <a:avLst/>
          </a:prstGeom>
        </p:spPr>
        <p:txBody>
          <a:bodyPr lIns="0" tIns="0" rIns="0" bIns="0" rtlCol="0" anchor="t">
            <a:spAutoFit/>
          </a:bodyPr>
          <a:lstStyle/>
          <a:p>
            <a:pPr algn="ctr">
              <a:lnSpc>
                <a:spcPts val="4365"/>
              </a:lnSpc>
              <a:spcBef>
                <a:spcPct val="0"/>
              </a:spcBef>
            </a:pPr>
            <a:r>
              <a:rPr lang="en-US" sz="3699">
                <a:solidFill>
                  <a:srgbClr val="FF3131"/>
                </a:solidFill>
                <a:latin typeface="TT Chocolates Bold"/>
              </a:rPr>
              <a:t>Moisture content </a:t>
            </a:r>
          </a:p>
        </p:txBody>
      </p:sp>
      <p:sp>
        <p:nvSpPr>
          <p:cNvPr id="6" name="TextBox 6"/>
          <p:cNvSpPr txBox="1"/>
          <p:nvPr/>
        </p:nvSpPr>
        <p:spPr>
          <a:xfrm>
            <a:off x="1820382" y="4135476"/>
            <a:ext cx="4275618" cy="564257"/>
          </a:xfrm>
          <a:prstGeom prst="rect">
            <a:avLst/>
          </a:prstGeom>
        </p:spPr>
        <p:txBody>
          <a:bodyPr wrap="square" lIns="0" tIns="0" rIns="0" bIns="0" rtlCol="0" anchor="t">
            <a:spAutoFit/>
          </a:bodyPr>
          <a:lstStyle/>
          <a:p>
            <a:pPr algn="ctr">
              <a:lnSpc>
                <a:spcPts val="4365"/>
              </a:lnSpc>
              <a:spcBef>
                <a:spcPct val="0"/>
              </a:spcBef>
            </a:pPr>
            <a:r>
              <a:rPr lang="en-US" sz="3699" dirty="0">
                <a:solidFill>
                  <a:srgbClr val="FF3131"/>
                </a:solidFill>
                <a:latin typeface="TT Chocolates Bold"/>
              </a:rPr>
              <a:t>Effects of Low </a:t>
            </a:r>
            <a:r>
              <a:rPr lang="en-US" sz="3699" i="1" dirty="0">
                <a:solidFill>
                  <a:srgbClr val="FF3131"/>
                </a:solidFill>
                <a:latin typeface="TT Chocolates Bold"/>
              </a:rPr>
              <a:t>aw</a:t>
            </a:r>
          </a:p>
        </p:txBody>
      </p:sp>
      <p:sp>
        <p:nvSpPr>
          <p:cNvPr id="7" name="TextBox 7"/>
          <p:cNvSpPr txBox="1"/>
          <p:nvPr/>
        </p:nvSpPr>
        <p:spPr>
          <a:xfrm>
            <a:off x="501092" y="4982284"/>
            <a:ext cx="17285817" cy="4723765"/>
          </a:xfrm>
          <a:prstGeom prst="rect">
            <a:avLst/>
          </a:prstGeom>
        </p:spPr>
        <p:txBody>
          <a:bodyPr lIns="0" tIns="0" rIns="0" bIns="0" rtlCol="0" anchor="t">
            <a:spAutoFit/>
          </a:bodyPr>
          <a:lstStyle/>
          <a:p>
            <a:pPr marL="755642" lvl="1" indent="-377821">
              <a:lnSpc>
                <a:spcPts val="4129"/>
              </a:lnSpc>
              <a:buFont typeface="Arial"/>
              <a:buChar char="•"/>
            </a:pPr>
            <a:r>
              <a:rPr lang="en-US" sz="3499" dirty="0">
                <a:solidFill>
                  <a:srgbClr val="000000"/>
                </a:solidFill>
                <a:latin typeface="TT Chocolates Bold"/>
              </a:rPr>
              <a:t>The general effect of lowering aw below optimum is to increase the length of the lag phase of growth and to decrease the growth rate and size of ﬁnal population.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This effect may be expected to result from adverse inﬂuences of lowered water on all metabolic activities because all chemical reactions of cells require an aqueous environment.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It must be kept in mind, however, that aw is inﬂuenced by other environmental parameters such as pH, temperature of growth, and Redox Potential Eh.</a:t>
            </a:r>
          </a:p>
        </p:txBody>
      </p:sp>
      <p:sp>
        <p:nvSpPr>
          <p:cNvPr id="8" name="Freeform 7"/>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27197" y="757301"/>
            <a:ext cx="6069203" cy="564257"/>
          </a:xfrm>
          <a:prstGeom prst="rect">
            <a:avLst/>
          </a:prstGeom>
        </p:spPr>
        <p:txBody>
          <a:bodyPr wrap="square" lIns="0" tIns="0" rIns="0" bIns="0" rtlCol="0" anchor="t">
            <a:spAutoFit/>
          </a:bodyPr>
          <a:lstStyle/>
          <a:p>
            <a:pPr algn="ctr">
              <a:lnSpc>
                <a:spcPts val="4365"/>
              </a:lnSpc>
              <a:spcBef>
                <a:spcPct val="0"/>
              </a:spcBef>
            </a:pPr>
            <a:r>
              <a:rPr lang="en-US" sz="3699" dirty="0">
                <a:solidFill>
                  <a:srgbClr val="ED3457"/>
                </a:solidFill>
                <a:latin typeface="TT Chocolates Bold"/>
              </a:rPr>
              <a:t>pH and Buffering capacity</a:t>
            </a:r>
          </a:p>
        </p:txBody>
      </p:sp>
      <p:sp>
        <p:nvSpPr>
          <p:cNvPr id="5" name="TextBox 5"/>
          <p:cNvSpPr txBox="1"/>
          <p:nvPr/>
        </p:nvSpPr>
        <p:spPr>
          <a:xfrm>
            <a:off x="1193777" y="2166422"/>
            <a:ext cx="16489966" cy="6343015"/>
          </a:xfrm>
          <a:prstGeom prst="rect">
            <a:avLst/>
          </a:prstGeom>
        </p:spPr>
        <p:txBody>
          <a:bodyPr lIns="0" tIns="0" rIns="0" bIns="0" rtlCol="0" anchor="t">
            <a:spAutoFit/>
          </a:bodyPr>
          <a:lstStyle/>
          <a:p>
            <a:pPr marL="755642" lvl="1" indent="-377821">
              <a:lnSpc>
                <a:spcPts val="4129"/>
              </a:lnSpc>
              <a:buFont typeface="Arial"/>
              <a:buChar char="•"/>
            </a:pPr>
            <a:r>
              <a:rPr lang="en-US" sz="3499" dirty="0">
                <a:solidFill>
                  <a:srgbClr val="000000"/>
                </a:solidFill>
                <a:latin typeface="TT Chocolates Bold"/>
              </a:rPr>
              <a:t>Acidity or alkalinity significantly impacts macromolecules, affecting the growth and metabolism of microorganisms. </a:t>
            </a:r>
          </a:p>
          <a:p>
            <a:pPr>
              <a:lnSpc>
                <a:spcPts val="2360"/>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Bacteria grow fastest in pH ranges 6.0-8.0, while yeasts and filamentous fungi grow at </a:t>
            </a:r>
            <a:r>
              <a:rPr lang="en-US" sz="3499" dirty="0" err="1">
                <a:solidFill>
                  <a:srgbClr val="000000"/>
                </a:solidFill>
                <a:latin typeface="TT Chocolates Bold"/>
              </a:rPr>
              <a:t>pHs</a:t>
            </a:r>
            <a:r>
              <a:rPr lang="en-US" sz="3499" dirty="0">
                <a:solidFill>
                  <a:srgbClr val="000000"/>
                </a:solidFill>
                <a:latin typeface="TT Chocolates Bold"/>
              </a:rPr>
              <a:t> 4.5-6.0. However, lactobacilli and acetic acid bacteria thrive in </a:t>
            </a:r>
            <a:r>
              <a:rPr lang="en-US" sz="3499" dirty="0" err="1">
                <a:solidFill>
                  <a:srgbClr val="000000"/>
                </a:solidFill>
                <a:latin typeface="TT Chocolates Bold"/>
              </a:rPr>
              <a:t>pHs</a:t>
            </a:r>
            <a:r>
              <a:rPr lang="en-US" sz="3499" dirty="0">
                <a:solidFill>
                  <a:srgbClr val="000000"/>
                </a:solidFill>
                <a:latin typeface="TT Chocolates Bold"/>
              </a:rPr>
              <a:t> 5.0-6.0. </a:t>
            </a:r>
          </a:p>
          <a:p>
            <a:pPr>
              <a:lnSpc>
                <a:spcPts val="2242"/>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Most foods are slightly acidic, as alkaline materials have an unpleasant taste. Acidity affects a product's microbial ecology and spoilage rate.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For example, vegetables have moderately acidic </a:t>
            </a:r>
            <a:r>
              <a:rPr lang="en-US" sz="3499" dirty="0" err="1">
                <a:solidFill>
                  <a:srgbClr val="000000"/>
                </a:solidFill>
                <a:latin typeface="TT Chocolates Bold"/>
              </a:rPr>
              <a:t>pHs</a:t>
            </a:r>
            <a:r>
              <a:rPr lang="en-US" sz="3499" dirty="0">
                <a:solidFill>
                  <a:srgbClr val="000000"/>
                </a:solidFill>
                <a:latin typeface="TT Chocolates Bold"/>
              </a:rPr>
              <a:t>, with soft-rot-producing bacteria playing a significant role in spoilage. Fruits have lower </a:t>
            </a:r>
            <a:r>
              <a:rPr lang="en-US" sz="3499" dirty="0" err="1">
                <a:solidFill>
                  <a:srgbClr val="000000"/>
                </a:solidFill>
                <a:latin typeface="TT Chocolates Bold"/>
              </a:rPr>
              <a:t>pHs</a:t>
            </a:r>
            <a:r>
              <a:rPr lang="en-US" sz="3499" dirty="0">
                <a:solidFill>
                  <a:srgbClr val="000000"/>
                </a:solidFill>
                <a:latin typeface="TT Chocolates Bold"/>
              </a:rPr>
              <a:t>, preventing bacterial growth and spoilage dominated by yeasts and molds.</a:t>
            </a:r>
          </a:p>
        </p:txBody>
      </p:sp>
      <p:sp>
        <p:nvSpPr>
          <p:cNvPr id="6" name="Freeform 5"/>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13680" y="548294"/>
            <a:ext cx="2729920" cy="564257"/>
          </a:xfrm>
          <a:prstGeom prst="rect">
            <a:avLst/>
          </a:prstGeom>
        </p:spPr>
        <p:txBody>
          <a:bodyPr wrap="square" lIns="0" tIns="0" rIns="0" bIns="0" rtlCol="0" anchor="t">
            <a:spAutoFit/>
          </a:bodyPr>
          <a:lstStyle/>
          <a:p>
            <a:pPr algn="ctr">
              <a:lnSpc>
                <a:spcPts val="4365"/>
              </a:lnSpc>
              <a:spcBef>
                <a:spcPct val="0"/>
              </a:spcBef>
            </a:pPr>
            <a:r>
              <a:rPr lang="en-US" sz="3699" dirty="0">
                <a:solidFill>
                  <a:srgbClr val="ED3457"/>
                </a:solidFill>
                <a:latin typeface="TT Chocolates Bold"/>
              </a:rPr>
              <a:t>pH Effects</a:t>
            </a:r>
          </a:p>
        </p:txBody>
      </p:sp>
      <p:sp>
        <p:nvSpPr>
          <p:cNvPr id="5" name="TextBox 5"/>
          <p:cNvSpPr txBox="1"/>
          <p:nvPr/>
        </p:nvSpPr>
        <p:spPr>
          <a:xfrm>
            <a:off x="736899" y="1742818"/>
            <a:ext cx="17182651" cy="8238490"/>
          </a:xfrm>
          <a:prstGeom prst="rect">
            <a:avLst/>
          </a:prstGeom>
        </p:spPr>
        <p:txBody>
          <a:bodyPr lIns="0" tIns="0" rIns="0" bIns="0" rtlCol="0" anchor="t">
            <a:spAutoFit/>
          </a:bodyPr>
          <a:lstStyle/>
          <a:p>
            <a:pPr marL="755642" lvl="1" indent="-377821">
              <a:lnSpc>
                <a:spcPts val="4129"/>
              </a:lnSpc>
              <a:buFont typeface="Arial"/>
              <a:buChar char="•"/>
            </a:pPr>
            <a:r>
              <a:rPr lang="en-US" sz="3499" dirty="0">
                <a:solidFill>
                  <a:srgbClr val="000000"/>
                </a:solidFill>
                <a:latin typeface="TT Chocolates Bold"/>
              </a:rPr>
              <a:t>Adverse pH impacts the functioning of enzymes and nutrient transport in respiring microbial cells. Microorganisms' cytoplasmic membrane is impermeable to H+ and OH− ions, ensuring their concentration remains constant.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The intracellular pH of resting baker's yeast cells is 5.8, and their ability to proliferate depends on their ability to bring the environmental pH to an optimum value. </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In acid environments, cells must either keep H+ from entering or expel H ions as quickly as they enter.</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 </a:t>
            </a:r>
            <a:r>
              <a:rPr lang="en-US" sz="3499" dirty="0" err="1">
                <a:solidFill>
                  <a:srgbClr val="000000"/>
                </a:solidFill>
                <a:latin typeface="TT Chocolates Bold"/>
              </a:rPr>
              <a:t>Nonionized</a:t>
            </a:r>
            <a:r>
              <a:rPr lang="en-US" sz="3499" dirty="0">
                <a:solidFill>
                  <a:srgbClr val="000000"/>
                </a:solidFill>
                <a:latin typeface="TT Chocolates Bold"/>
              </a:rPr>
              <a:t> compounds can enter cells at neutral or alkaline pH, while ionized compounds cannot. </a:t>
            </a:r>
          </a:p>
          <a:p>
            <a:pPr>
              <a:lnSpc>
                <a:spcPts val="294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The ionic character of side chain </a:t>
            </a:r>
            <a:r>
              <a:rPr lang="en-US" sz="3499" dirty="0" err="1">
                <a:solidFill>
                  <a:srgbClr val="000000"/>
                </a:solidFill>
                <a:latin typeface="TT Chocolates Bold"/>
              </a:rPr>
              <a:t>ionizable</a:t>
            </a:r>
            <a:r>
              <a:rPr lang="en-US" sz="3499" dirty="0">
                <a:solidFill>
                  <a:srgbClr val="000000"/>
                </a:solidFill>
                <a:latin typeface="TT Chocolates Bold"/>
              </a:rPr>
              <a:t> groups is affected on either side of neutrality, leading to increased denaturation of membrane and transport enzymes.</a:t>
            </a:r>
          </a:p>
        </p:txBody>
      </p:sp>
      <p:sp>
        <p:nvSpPr>
          <p:cNvPr id="6" name="Freeform 5"/>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662433"/>
            <a:ext cx="16713994" cy="8475853"/>
          </a:xfrm>
          <a:prstGeom prst="rect">
            <a:avLst/>
          </a:prstGeom>
        </p:spPr>
        <p:txBody>
          <a:bodyPr lIns="0" tIns="0" rIns="0" bIns="0" rtlCol="0" anchor="t">
            <a:spAutoFit/>
          </a:bodyPr>
          <a:lstStyle/>
          <a:p>
            <a:pPr marL="690874" lvl="1" indent="-345437">
              <a:lnSpc>
                <a:spcPts val="3775"/>
              </a:lnSpc>
              <a:buFont typeface="Arial"/>
              <a:buChar char="•"/>
            </a:pPr>
            <a:r>
              <a:rPr lang="en-US" sz="3199" dirty="0">
                <a:solidFill>
                  <a:srgbClr val="000000"/>
                </a:solidFill>
                <a:latin typeface="TT Chocolates Bold"/>
              </a:rPr>
              <a:t>It has been known for decades that microorganisms display varying degrees of sensitivity to the oxidation–reduction potential (O/R, Eh) of their growth medium.</a:t>
            </a:r>
          </a:p>
          <a:p>
            <a:pPr>
              <a:lnSpc>
                <a:spcPts val="3775"/>
              </a:lnSpc>
            </a:pPr>
            <a:endParaRPr lang="en-US" sz="3199" dirty="0">
              <a:solidFill>
                <a:srgbClr val="000000"/>
              </a:solidFill>
              <a:latin typeface="TT Chocolates Bold"/>
            </a:endParaRPr>
          </a:p>
          <a:p>
            <a:pPr marL="690874" lvl="1" indent="-345437">
              <a:lnSpc>
                <a:spcPts val="3775"/>
              </a:lnSpc>
              <a:buFont typeface="Arial"/>
              <a:buChar char="•"/>
            </a:pPr>
            <a:r>
              <a:rPr lang="en-US" sz="3199" dirty="0">
                <a:solidFill>
                  <a:srgbClr val="000000"/>
                </a:solidFill>
                <a:latin typeface="TT Chocolates Bold"/>
              </a:rPr>
              <a:t>The O/R potential of a substrate may be deﬁned generally as the ease with which the substrate loses or gains electrons. When an element or compound loses electrons, the substrate is oxidized, whereas a substrate that gains electrons becomes reduced:</a:t>
            </a:r>
          </a:p>
          <a:p>
            <a:pPr>
              <a:lnSpc>
                <a:spcPts val="3775"/>
              </a:lnSpc>
            </a:pPr>
            <a:endParaRPr lang="en-US" sz="3199" dirty="0">
              <a:solidFill>
                <a:srgbClr val="000000"/>
              </a:solidFill>
              <a:latin typeface="TT Chocolates Bold"/>
            </a:endParaRPr>
          </a:p>
          <a:p>
            <a:pPr>
              <a:lnSpc>
                <a:spcPts val="3775"/>
              </a:lnSpc>
            </a:pPr>
            <a:endParaRPr lang="en-US" sz="3199" dirty="0">
              <a:solidFill>
                <a:srgbClr val="000000"/>
              </a:solidFill>
              <a:latin typeface="TT Chocolates Bold"/>
            </a:endParaRPr>
          </a:p>
          <a:p>
            <a:pPr>
              <a:lnSpc>
                <a:spcPts val="3775"/>
              </a:lnSpc>
            </a:pPr>
            <a:endParaRPr lang="en-US" sz="3199" dirty="0">
              <a:solidFill>
                <a:srgbClr val="000000"/>
              </a:solidFill>
              <a:latin typeface="TT Chocolates Bold"/>
            </a:endParaRPr>
          </a:p>
          <a:p>
            <a:pPr marL="690874" lvl="1" indent="-345437">
              <a:lnSpc>
                <a:spcPts val="3775"/>
              </a:lnSpc>
              <a:buFont typeface="Arial"/>
              <a:buChar char="•"/>
            </a:pPr>
            <a:r>
              <a:rPr lang="en-US" sz="3199" dirty="0">
                <a:solidFill>
                  <a:srgbClr val="000000"/>
                </a:solidFill>
                <a:latin typeface="TT Chocolates Bold"/>
              </a:rPr>
              <a:t>Oxidation may also be achieved by the addition of oxygen, as illustrated in the following reaction:</a:t>
            </a:r>
          </a:p>
          <a:p>
            <a:pPr>
              <a:lnSpc>
                <a:spcPts val="3775"/>
              </a:lnSpc>
            </a:pPr>
            <a:endParaRPr lang="en-US" sz="3199" dirty="0">
              <a:solidFill>
                <a:srgbClr val="000000"/>
              </a:solidFill>
              <a:latin typeface="TT Chocolates Bold"/>
            </a:endParaRPr>
          </a:p>
          <a:p>
            <a:pPr>
              <a:lnSpc>
                <a:spcPts val="3775"/>
              </a:lnSpc>
            </a:pPr>
            <a:endParaRPr lang="en-US" sz="3199" dirty="0">
              <a:solidFill>
                <a:srgbClr val="000000"/>
              </a:solidFill>
              <a:latin typeface="TT Chocolates Bold"/>
            </a:endParaRPr>
          </a:p>
          <a:p>
            <a:pPr>
              <a:lnSpc>
                <a:spcPts val="3775"/>
              </a:lnSpc>
            </a:pPr>
            <a:endParaRPr lang="en-US" sz="3199" dirty="0">
              <a:solidFill>
                <a:srgbClr val="000000"/>
              </a:solidFill>
              <a:latin typeface="TT Chocolates Bold"/>
            </a:endParaRPr>
          </a:p>
          <a:p>
            <a:pPr marL="690874" lvl="1" indent="-345437">
              <a:lnSpc>
                <a:spcPts val="3775"/>
              </a:lnSpc>
              <a:buFont typeface="Arial"/>
              <a:buChar char="•"/>
            </a:pPr>
            <a:r>
              <a:rPr lang="en-US" sz="3199" dirty="0">
                <a:solidFill>
                  <a:srgbClr val="000000"/>
                </a:solidFill>
                <a:latin typeface="TT Chocolates Bold"/>
              </a:rPr>
              <a:t>Therefore, a substance that readily gives up electrons is a good reducing agent, and one that readily takes up electrons is a good oxidizing agent. </a:t>
            </a:r>
          </a:p>
          <a:p>
            <a:pPr>
              <a:lnSpc>
                <a:spcPts val="2949"/>
              </a:lnSpc>
            </a:pPr>
            <a:endParaRPr lang="en-US" sz="3199" dirty="0">
              <a:solidFill>
                <a:srgbClr val="000000"/>
              </a:solidFill>
              <a:latin typeface="TT Chocolates Bold"/>
            </a:endParaRPr>
          </a:p>
          <a:p>
            <a:pPr>
              <a:lnSpc>
                <a:spcPts val="3775"/>
              </a:lnSpc>
            </a:pPr>
            <a:endParaRPr lang="en-US" sz="3199" dirty="0">
              <a:solidFill>
                <a:srgbClr val="000000"/>
              </a:solidFill>
              <a:latin typeface="TT Chocolates Bold"/>
            </a:endParaRPr>
          </a:p>
        </p:txBody>
      </p:sp>
      <p:sp>
        <p:nvSpPr>
          <p:cNvPr id="5" name="Freeform 5"/>
          <p:cNvSpPr/>
          <p:nvPr/>
        </p:nvSpPr>
        <p:spPr>
          <a:xfrm>
            <a:off x="4646602" y="4742326"/>
            <a:ext cx="3810531" cy="1085424"/>
          </a:xfrm>
          <a:custGeom>
            <a:avLst/>
            <a:gdLst/>
            <a:ahLst/>
            <a:cxnLst/>
            <a:rect l="l" t="t" r="r" b="b"/>
            <a:pathLst>
              <a:path w="3810531" h="1085424">
                <a:moveTo>
                  <a:pt x="0" y="0"/>
                </a:moveTo>
                <a:lnTo>
                  <a:pt x="3810531" y="0"/>
                </a:lnTo>
                <a:lnTo>
                  <a:pt x="3810531" y="1085424"/>
                </a:lnTo>
                <a:lnTo>
                  <a:pt x="0" y="1085424"/>
                </a:lnTo>
                <a:lnTo>
                  <a:pt x="0" y="0"/>
                </a:lnTo>
                <a:close/>
              </a:path>
            </a:pathLst>
          </a:custGeom>
          <a:blipFill>
            <a:blip r:embed="rId2"/>
            <a:stretch>
              <a:fillRect/>
            </a:stretch>
          </a:blipFill>
        </p:spPr>
      </p:sp>
      <p:sp>
        <p:nvSpPr>
          <p:cNvPr id="6" name="Freeform 6"/>
          <p:cNvSpPr/>
          <p:nvPr/>
        </p:nvSpPr>
        <p:spPr>
          <a:xfrm>
            <a:off x="4402031" y="7052784"/>
            <a:ext cx="4299674" cy="684039"/>
          </a:xfrm>
          <a:custGeom>
            <a:avLst/>
            <a:gdLst/>
            <a:ahLst/>
            <a:cxnLst/>
            <a:rect l="l" t="t" r="r" b="b"/>
            <a:pathLst>
              <a:path w="4299674" h="684039">
                <a:moveTo>
                  <a:pt x="0" y="0"/>
                </a:moveTo>
                <a:lnTo>
                  <a:pt x="4299674" y="0"/>
                </a:lnTo>
                <a:lnTo>
                  <a:pt x="4299674" y="684039"/>
                </a:lnTo>
                <a:lnTo>
                  <a:pt x="0" y="684039"/>
                </a:lnTo>
                <a:lnTo>
                  <a:pt x="0" y="0"/>
                </a:lnTo>
                <a:close/>
              </a:path>
            </a:pathLst>
          </a:custGeom>
          <a:blipFill>
            <a:blip r:embed="rId3"/>
            <a:stretch>
              <a:fillRect/>
            </a:stretch>
          </a:blipFill>
        </p:spPr>
      </p:sp>
      <p:sp>
        <p:nvSpPr>
          <p:cNvPr id="7" name="TextBox 7"/>
          <p:cNvSpPr txBox="1"/>
          <p:nvPr/>
        </p:nvSpPr>
        <p:spPr>
          <a:xfrm>
            <a:off x="3341510" y="548294"/>
            <a:ext cx="4088606"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Redox Potential,  Eh</a:t>
            </a:r>
          </a:p>
        </p:txBody>
      </p:sp>
      <p:sp>
        <p:nvSpPr>
          <p:cNvPr id="8" name="Freeform 7"/>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341510" y="548294"/>
            <a:ext cx="4088606"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Redox Potential,  Eh</a:t>
            </a:r>
          </a:p>
        </p:txBody>
      </p:sp>
      <p:sp>
        <p:nvSpPr>
          <p:cNvPr id="5" name="TextBox 5"/>
          <p:cNvSpPr txBox="1"/>
          <p:nvPr/>
        </p:nvSpPr>
        <p:spPr>
          <a:xfrm>
            <a:off x="896058" y="1706647"/>
            <a:ext cx="16713994" cy="4603824"/>
          </a:xfrm>
          <a:prstGeom prst="rect">
            <a:avLst/>
          </a:prstGeom>
        </p:spPr>
        <p:txBody>
          <a:bodyPr lIns="0" tIns="0" rIns="0" bIns="0" rtlCol="0" anchor="t">
            <a:spAutoFit/>
          </a:bodyPr>
          <a:lstStyle/>
          <a:p>
            <a:pPr>
              <a:lnSpc>
                <a:spcPts val="3775"/>
              </a:lnSpc>
            </a:pPr>
            <a:endParaRPr dirty="0"/>
          </a:p>
          <a:p>
            <a:pPr>
              <a:lnSpc>
                <a:spcPts val="2949"/>
              </a:lnSpc>
            </a:pPr>
            <a:endParaRPr dirty="0"/>
          </a:p>
          <a:p>
            <a:pPr marL="690874" lvl="1" indent="-345437">
              <a:lnSpc>
                <a:spcPts val="3775"/>
              </a:lnSpc>
              <a:buFont typeface="Arial"/>
              <a:buChar char="•"/>
            </a:pPr>
            <a:r>
              <a:rPr lang="en-US" sz="3199" dirty="0">
                <a:solidFill>
                  <a:srgbClr val="000000"/>
                </a:solidFill>
                <a:latin typeface="TT Chocolates Bold"/>
              </a:rPr>
              <a:t>Aerobic microorganisms require positive Eh values (oxidized) for growth, whereas anaerobes require negative Eh values (reduced) With respect to Eh requirements of microorganisms, some bacteria require reduced conditions for growth initiation (Eh of about −200 mV), whereas others require a positive Eh for growth. </a:t>
            </a:r>
          </a:p>
          <a:p>
            <a:pPr>
              <a:lnSpc>
                <a:spcPts val="3775"/>
              </a:lnSpc>
            </a:pPr>
            <a:endParaRPr lang="en-US" sz="3199" dirty="0">
              <a:solidFill>
                <a:srgbClr val="000000"/>
              </a:solidFill>
              <a:latin typeface="TT Chocolates Bold"/>
            </a:endParaRPr>
          </a:p>
          <a:p>
            <a:pPr>
              <a:lnSpc>
                <a:spcPts val="2595"/>
              </a:lnSpc>
            </a:pPr>
            <a:endParaRPr lang="en-US" sz="3199" dirty="0">
              <a:solidFill>
                <a:srgbClr val="000000"/>
              </a:solidFill>
              <a:latin typeface="TT Chocolates Bold"/>
            </a:endParaRPr>
          </a:p>
          <a:p>
            <a:pPr marL="690874" lvl="1" indent="-345437">
              <a:lnSpc>
                <a:spcPts val="3775"/>
              </a:lnSpc>
              <a:buFont typeface="Arial"/>
              <a:buChar char="•"/>
            </a:pPr>
            <a:r>
              <a:rPr lang="en-US" sz="3199" dirty="0">
                <a:solidFill>
                  <a:srgbClr val="000000"/>
                </a:solidFill>
                <a:latin typeface="TT Chocolates Bold"/>
              </a:rPr>
              <a:t>In the former category are the anaerobic bacteria such as the genus </a:t>
            </a:r>
            <a:r>
              <a:rPr lang="en-US" sz="3199" i="1" dirty="0">
                <a:solidFill>
                  <a:srgbClr val="000000"/>
                </a:solidFill>
                <a:latin typeface="TT Chocolates Bold"/>
              </a:rPr>
              <a:t>Clostridium</a:t>
            </a:r>
            <a:r>
              <a:rPr lang="en-US" sz="3199" dirty="0">
                <a:solidFill>
                  <a:srgbClr val="000000"/>
                </a:solidFill>
                <a:latin typeface="TT Chocolates Bold"/>
              </a:rPr>
              <a:t>; in the latter belong aerobic bacteria such as some members of the genus Bacillus.</a:t>
            </a:r>
          </a:p>
        </p:txBody>
      </p:sp>
      <p:sp>
        <p:nvSpPr>
          <p:cNvPr id="6" name="Freeform 5"/>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
        <p:nvSpPr>
          <p:cNvPr id="7" name="Freeform 6"/>
          <p:cNvSpPr/>
          <p:nvPr/>
        </p:nvSpPr>
        <p:spPr>
          <a:xfrm>
            <a:off x="16624947" y="7094773"/>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87820" y="642299"/>
            <a:ext cx="5598170" cy="552323"/>
          </a:xfrm>
          <a:prstGeom prst="rect">
            <a:avLst/>
          </a:prstGeom>
        </p:spPr>
        <p:txBody>
          <a:bodyPr lIns="0" tIns="0" rIns="0" bIns="0" rtlCol="0" anchor="t">
            <a:spAutoFit/>
          </a:bodyPr>
          <a:lstStyle/>
          <a:p>
            <a:pPr algn="ctr">
              <a:lnSpc>
                <a:spcPts val="4365"/>
              </a:lnSpc>
              <a:spcBef>
                <a:spcPct val="0"/>
              </a:spcBef>
            </a:pPr>
            <a:r>
              <a:rPr lang="en-US" sz="3699">
                <a:solidFill>
                  <a:srgbClr val="ED3457"/>
                </a:solidFill>
                <a:latin typeface="TT Chocolates Bold"/>
              </a:rPr>
              <a:t>Antimicrobial constituents </a:t>
            </a:r>
          </a:p>
        </p:txBody>
      </p:sp>
      <p:sp>
        <p:nvSpPr>
          <p:cNvPr id="5" name="TextBox 5"/>
          <p:cNvSpPr txBox="1"/>
          <p:nvPr/>
        </p:nvSpPr>
        <p:spPr>
          <a:xfrm>
            <a:off x="1193777" y="1963887"/>
            <a:ext cx="16375021" cy="6714490"/>
          </a:xfrm>
          <a:prstGeom prst="rect">
            <a:avLst/>
          </a:prstGeom>
        </p:spPr>
        <p:txBody>
          <a:bodyPr lIns="0" tIns="0" rIns="0" bIns="0" rtlCol="0" anchor="t">
            <a:spAutoFit/>
          </a:bodyPr>
          <a:lstStyle/>
          <a:p>
            <a:pPr marL="755642" lvl="1" indent="-377821">
              <a:lnSpc>
                <a:spcPts val="4129"/>
              </a:lnSpc>
              <a:buFont typeface="Arial"/>
              <a:buChar char="•"/>
            </a:pPr>
            <a:r>
              <a:rPr lang="en-US" sz="3499" dirty="0">
                <a:solidFill>
                  <a:srgbClr val="000000"/>
                </a:solidFill>
                <a:latin typeface="TT Chocolates Bold"/>
              </a:rPr>
              <a:t>Certain foods are stable against microorganisms due to the presence of naturally occurring substances with antimicrobial activity.</a:t>
            </a:r>
          </a:p>
          <a:p>
            <a:pPr>
              <a:lnSpc>
                <a:spcPts val="3303"/>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 Plant species like cloves, garlic, cinnamon, mustard, and sage contain essential oils with antimicrobial properties. Cow's milk contains </a:t>
            </a:r>
            <a:r>
              <a:rPr lang="en-US" sz="3499" dirty="0" err="1">
                <a:solidFill>
                  <a:srgbClr val="000000"/>
                </a:solidFill>
                <a:latin typeface="TT Chocolates Bold"/>
              </a:rPr>
              <a:t>lactoferrin</a:t>
            </a:r>
            <a:r>
              <a:rPr lang="en-US" sz="3499" dirty="0">
                <a:solidFill>
                  <a:srgbClr val="000000"/>
                </a:solidFill>
                <a:latin typeface="TT Chocolates Bold"/>
              </a:rPr>
              <a:t>, </a:t>
            </a:r>
            <a:r>
              <a:rPr lang="en-US" sz="3499" dirty="0" err="1">
                <a:solidFill>
                  <a:srgbClr val="000000"/>
                </a:solidFill>
                <a:latin typeface="TT Chocolates Bold"/>
              </a:rPr>
              <a:t>conglutinin</a:t>
            </a:r>
            <a:r>
              <a:rPr lang="en-US" sz="3499" dirty="0">
                <a:solidFill>
                  <a:srgbClr val="000000"/>
                </a:solidFill>
                <a:latin typeface="TT Chocolates Bold"/>
              </a:rPr>
              <a:t>, and </a:t>
            </a:r>
            <a:r>
              <a:rPr lang="en-US" sz="3499" dirty="0" err="1">
                <a:solidFill>
                  <a:srgbClr val="000000"/>
                </a:solidFill>
                <a:latin typeface="TT Chocolates Bold"/>
              </a:rPr>
              <a:t>lactoperoxidase</a:t>
            </a:r>
            <a:r>
              <a:rPr lang="en-US" sz="3499" dirty="0">
                <a:solidFill>
                  <a:srgbClr val="000000"/>
                </a:solidFill>
                <a:latin typeface="TT Chocolates Bold"/>
              </a:rPr>
              <a:t> systems.</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 Raw milk contains a rotavirus inhibitor, which is destroyed by pasteurization. Milk casein and free fatty acids are also antimicrobial under certain conditions.</a:t>
            </a:r>
          </a:p>
          <a:p>
            <a:pPr>
              <a:lnSpc>
                <a:spcPts val="4129"/>
              </a:lnSpc>
            </a:pPr>
            <a:endParaRPr lang="en-US" sz="3499" dirty="0">
              <a:solidFill>
                <a:srgbClr val="000000"/>
              </a:solidFill>
              <a:latin typeface="TT Chocolates Bold"/>
            </a:endParaRPr>
          </a:p>
          <a:p>
            <a:pPr marL="755642" lvl="1" indent="-377821">
              <a:lnSpc>
                <a:spcPts val="4129"/>
              </a:lnSpc>
              <a:buFont typeface="Arial"/>
              <a:buChar char="•"/>
            </a:pPr>
            <a:r>
              <a:rPr lang="en-US" sz="3499" dirty="0">
                <a:solidFill>
                  <a:srgbClr val="000000"/>
                </a:solidFill>
                <a:latin typeface="TT Chocolates Bold"/>
              </a:rPr>
              <a:t> Eggs contain lysozyme and </a:t>
            </a:r>
            <a:r>
              <a:rPr lang="en-US" sz="3499" dirty="0" err="1">
                <a:solidFill>
                  <a:srgbClr val="000000"/>
                </a:solidFill>
                <a:latin typeface="TT Chocolates Bold"/>
              </a:rPr>
              <a:t>conalbumin</a:t>
            </a:r>
            <a:r>
              <a:rPr lang="en-US" sz="3499" dirty="0">
                <a:solidFill>
                  <a:srgbClr val="000000"/>
                </a:solidFill>
                <a:latin typeface="TT Chocolates Bold"/>
              </a:rPr>
              <a:t>, providing an efficient antimicrobial system. </a:t>
            </a:r>
            <a:r>
              <a:rPr lang="en-US" sz="3499" dirty="0" err="1">
                <a:solidFill>
                  <a:srgbClr val="000000"/>
                </a:solidFill>
                <a:latin typeface="TT Chocolates Bold"/>
              </a:rPr>
              <a:t>Hydroxycinnamic</a:t>
            </a:r>
            <a:r>
              <a:rPr lang="en-US" sz="3499" dirty="0">
                <a:solidFill>
                  <a:srgbClr val="000000"/>
                </a:solidFill>
                <a:latin typeface="TT Chocolates Bold"/>
              </a:rPr>
              <a:t> acid derivatives in fruits, vegetables, tea, and molasses also show antibacterial and antifungal activity.</a:t>
            </a:r>
          </a:p>
        </p:txBody>
      </p:sp>
      <p:sp>
        <p:nvSpPr>
          <p:cNvPr id="7" name="Freeform 6"/>
          <p:cNvSpPr/>
          <p:nvPr/>
        </p:nvSpPr>
        <p:spPr>
          <a:xfrm>
            <a:off x="0" y="0"/>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
        <p:nvSpPr>
          <p:cNvPr id="8" name="Freeform 7"/>
          <p:cNvSpPr/>
          <p:nvPr/>
        </p:nvSpPr>
        <p:spPr>
          <a:xfrm>
            <a:off x="16857205" y="7082263"/>
            <a:ext cx="1423186" cy="3192227"/>
          </a:xfrm>
          <a:custGeom>
            <a:avLst/>
            <a:gdLst/>
            <a:ahLst/>
            <a:cxnLst/>
            <a:rect l="l" t="t" r="r" b="b"/>
            <a:pathLst>
              <a:path w="9022634" h="9258300">
                <a:moveTo>
                  <a:pt x="0" y="0"/>
                </a:moveTo>
                <a:lnTo>
                  <a:pt x="9022635" y="0"/>
                </a:lnTo>
                <a:lnTo>
                  <a:pt x="9022635"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1745</Words>
  <Application>Microsoft Office PowerPoint</Application>
  <PresentationFormat>Custom</PresentationFormat>
  <Paragraphs>137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TT Chocolates Ultra-Bold</vt:lpstr>
      <vt:lpstr>Calibri</vt:lpstr>
      <vt:lpstr>TT Chocolates Bold</vt:lpstr>
      <vt:lpstr>TT Chocolates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Larana, Inc.</dc:title>
  <dc:creator>saadmahdi saadmahdi</dc:creator>
  <cp:lastModifiedBy>saadmahdi saadmahdi</cp:lastModifiedBy>
  <cp:revision>12</cp:revision>
  <dcterms:created xsi:type="dcterms:W3CDTF">2006-08-16T00:00:00Z</dcterms:created>
  <dcterms:modified xsi:type="dcterms:W3CDTF">2024-03-20T11:52:33Z</dcterms:modified>
  <dc:identifier>DAFxTmad2A0</dc:identifier>
</cp:coreProperties>
</file>